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35" r:id="rId2"/>
    <p:sldId id="368" r:id="rId3"/>
    <p:sldId id="369" r:id="rId4"/>
    <p:sldId id="370" r:id="rId5"/>
    <p:sldId id="371" r:id="rId6"/>
    <p:sldId id="372" r:id="rId7"/>
    <p:sldId id="373" r:id="rId8"/>
    <p:sldId id="375" r:id="rId9"/>
    <p:sldId id="376" r:id="rId10"/>
    <p:sldId id="377" r:id="rId11"/>
    <p:sldId id="380" r:id="rId12"/>
    <p:sldId id="379" r:id="rId13"/>
    <p:sldId id="378" r:id="rId14"/>
    <p:sldId id="381" r:id="rId15"/>
    <p:sldId id="382" r:id="rId16"/>
    <p:sldId id="383" r:id="rId17"/>
    <p:sldId id="384" r:id="rId18"/>
    <p:sldId id="386" r:id="rId19"/>
    <p:sldId id="387" r:id="rId20"/>
    <p:sldId id="389" r:id="rId21"/>
    <p:sldId id="390" r:id="rId22"/>
    <p:sldId id="388" r:id="rId23"/>
    <p:sldId id="399" r:id="rId24"/>
    <p:sldId id="400" r:id="rId25"/>
    <p:sldId id="401" r:id="rId26"/>
    <p:sldId id="394" r:id="rId27"/>
    <p:sldId id="395" r:id="rId28"/>
    <p:sldId id="397" r:id="rId29"/>
    <p:sldId id="398" r:id="rId30"/>
    <p:sldId id="396" r:id="rId31"/>
    <p:sldId id="385"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rk1UcWAiLscozz42rGOKUA==" hashData="ul1kbZH6SqhZRcF2oQON8AAsCPA="/>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00" autoAdjust="0"/>
    <p:restoredTop sz="94660"/>
  </p:normalViewPr>
  <p:slideViewPr>
    <p:cSldViewPr>
      <p:cViewPr>
        <p:scale>
          <a:sx n="60" d="100"/>
          <a:sy n="60" d="100"/>
        </p:scale>
        <p:origin x="-1884"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4FCE2-8D48-4E4E-95D8-B0115FF77FBC}" type="datetimeFigureOut">
              <a:rPr lang="it-IT" smtClean="0"/>
              <a:pPr/>
              <a:t>20/12/2017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2CD659-626D-4999-A602-FC0BC4E801D7}" type="slidenum">
              <a:rPr lang="it-IT" smtClean="0"/>
              <a:pPr/>
              <a:t>‹N›</a:t>
            </a:fld>
            <a:endParaRPr lang="it-IT"/>
          </a:p>
        </p:txBody>
      </p:sp>
    </p:spTree>
    <p:extLst>
      <p:ext uri="{BB962C8B-B14F-4D97-AF65-F5344CB8AC3E}">
        <p14:creationId xmlns:p14="http://schemas.microsoft.com/office/powerpoint/2010/main" val="98990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31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22CD659-626D-4999-A602-FC0BC4E801D7}"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F47FD15-3DCC-4796-A439-C7E9855373C8}" type="datetimeFigureOut">
              <a:rPr lang="it-IT" smtClean="0"/>
              <a:pPr/>
              <a:t>20/12/2017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69E3D05-F56E-4B40-9E2C-FF4E58B42CF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7FD15-3DCC-4796-A439-C7E9855373C8}" type="datetimeFigureOut">
              <a:rPr lang="it-IT" smtClean="0"/>
              <a:pPr/>
              <a:t>20/12/2017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E3D05-F56E-4B40-9E2C-FF4E58B42CF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0.xml"/><Relationship Id="rId7" Type="http://schemas.openxmlformats.org/officeDocument/2006/relationships/image" Target="../media/image3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5.wmf"/><Relationship Id="rId5" Type="http://schemas.openxmlformats.org/officeDocument/2006/relationships/image" Target="../media/image2.png"/><Relationship Id="rId10" Type="http://schemas.openxmlformats.org/officeDocument/2006/relationships/oleObject" Target="../embeddings/oleObject3.bin"/><Relationship Id="rId4" Type="http://schemas.openxmlformats.org/officeDocument/2006/relationships/image" Target="../media/image1.jpeg"/><Relationship Id="rId9"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6.w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7.wmf"/><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7.wmf"/><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8.wmf"/><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9.wmf"/><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33" name="Rettangolo 32"/>
          <p:cNvSpPr/>
          <p:nvPr/>
        </p:nvSpPr>
        <p:spPr>
          <a:xfrm>
            <a:off x="1907704" y="2852936"/>
            <a:ext cx="6336704" cy="1512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4000" dirty="0" smtClean="0">
                <a:solidFill>
                  <a:schemeClr val="accent1">
                    <a:lumMod val="50000"/>
                  </a:schemeClr>
                </a:solidFill>
              </a:rPr>
              <a:t>Dal RAV al </a:t>
            </a:r>
            <a:r>
              <a:rPr lang="it-IT" sz="4000" dirty="0" err="1" smtClean="0">
                <a:solidFill>
                  <a:schemeClr val="accent1">
                    <a:lumMod val="50000"/>
                  </a:schemeClr>
                </a:solidFill>
              </a:rPr>
              <a:t>PdM</a:t>
            </a:r>
            <a:endParaRPr lang="it-IT" sz="4000" dirty="0" smtClean="0">
              <a:solidFill>
                <a:schemeClr val="accent1">
                  <a:lumMod val="50000"/>
                </a:schemeClr>
              </a:solidFill>
            </a:endParaRPr>
          </a:p>
          <a:p>
            <a:pPr algn="ctr"/>
            <a:r>
              <a:rPr lang="it-IT" sz="2400" i="1" dirty="0" smtClean="0">
                <a:solidFill>
                  <a:schemeClr val="accent1">
                    <a:lumMod val="50000"/>
                  </a:schemeClr>
                </a:solidFill>
              </a:rPr>
              <a:t>La DISSEMINAZIONE</a:t>
            </a:r>
          </a:p>
          <a:p>
            <a:pPr algn="ctr"/>
            <a:r>
              <a:rPr lang="it-IT" sz="1200" i="1" dirty="0" smtClean="0">
                <a:solidFill>
                  <a:schemeClr val="accent1">
                    <a:lumMod val="50000"/>
                  </a:schemeClr>
                </a:solidFill>
              </a:rPr>
              <a:t>Dicembre 2017</a:t>
            </a:r>
            <a:endParaRPr lang="it-IT" sz="1200" i="1" dirty="0">
              <a:solidFill>
                <a:schemeClr val="accent1">
                  <a:lumMod val="50000"/>
                </a:schemeClr>
              </a:solidFill>
            </a:endParaRPr>
          </a:p>
        </p:txBody>
      </p:sp>
      <p:pic>
        <p:nvPicPr>
          <p:cNvPr id="153601" name="Immagine 1"/>
          <p:cNvPicPr>
            <a:picLocks noChangeAspect="1" noChangeArrowheads="1"/>
          </p:cNvPicPr>
          <p:nvPr/>
        </p:nvPicPr>
        <p:blipFill>
          <a:blip r:embed="rId5" cstate="print"/>
          <a:srcRect l="7774" t="25209" r="3734" b="57066"/>
          <a:stretch>
            <a:fillRect/>
          </a:stretch>
        </p:blipFill>
        <p:spPr bwMode="auto">
          <a:xfrm>
            <a:off x="1839875" y="5057800"/>
            <a:ext cx="6219825" cy="657225"/>
          </a:xfrm>
          <a:prstGeom prst="rect">
            <a:avLst/>
          </a:prstGeom>
          <a:noFill/>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755576" y="3645024"/>
            <a:ext cx="838842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63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3279" y="980728"/>
            <a:ext cx="6107113" cy="110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5"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Rectangle 2"/>
          <p:cNvSpPr txBox="1">
            <a:spLocks noChangeArrowheads="1"/>
          </p:cNvSpPr>
          <p:nvPr/>
        </p:nvSpPr>
        <p:spPr>
          <a:xfrm>
            <a:off x="147235" y="437023"/>
            <a:ext cx="6801029"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altLang="it-IT" sz="4400" b="0" i="0" u="none" strike="noStrike" kern="1200" cap="none" spc="0" normalizeH="0" baseline="0" noProof="0" dirty="0" smtClean="0">
                <a:ln>
                  <a:noFill/>
                </a:ln>
                <a:solidFill>
                  <a:schemeClr val="tx1"/>
                </a:solidFill>
                <a:effectLst/>
                <a:uLnTx/>
                <a:uFillTx/>
                <a:latin typeface="+mj-lt"/>
                <a:ea typeface="+mj-ea"/>
                <a:cs typeface="+mj-cs"/>
              </a:rPr>
              <a:t>I Circoli della Qualità</a:t>
            </a:r>
            <a:endParaRPr kumimoji="0" lang="it-IT" altLang="it-IT"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35" name="Object 5"/>
          <p:cNvGraphicFramePr>
            <a:graphicFrameLocks noChangeAspect="1"/>
          </p:cNvGraphicFramePr>
          <p:nvPr>
            <p:extLst>
              <p:ext uri="{D42A27DB-BD31-4B8C-83A1-F6EECF244321}">
                <p14:modId xmlns:p14="http://schemas.microsoft.com/office/powerpoint/2010/main" val="3982485342"/>
              </p:ext>
            </p:extLst>
          </p:nvPr>
        </p:nvGraphicFramePr>
        <p:xfrm>
          <a:off x="666916" y="1418000"/>
          <a:ext cx="2304883" cy="1920736"/>
        </p:xfrm>
        <a:graphic>
          <a:graphicData uri="http://schemas.openxmlformats.org/presentationml/2006/ole">
            <mc:AlternateContent xmlns:mc="http://schemas.openxmlformats.org/markup-compatibility/2006">
              <mc:Choice xmlns:v="urn:schemas-microsoft-com:vml" Requires="v">
                <p:oleObj spid="_x0000_s185376" name="ClipArt" r:id="rId6" imgW="3471672" imgH="2145792" progId="">
                  <p:embed/>
                </p:oleObj>
              </mc:Choice>
              <mc:Fallback>
                <p:oleObj name="ClipArt" r:id="rId6" imgW="3471672" imgH="2145792"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916" y="1418000"/>
                        <a:ext cx="2304883" cy="1920736"/>
                      </a:xfrm>
                      <a:prstGeom prst="rect">
                        <a:avLst/>
                      </a:prstGeom>
                      <a:noFill/>
                    </p:spPr>
                  </p:pic>
                </p:oleObj>
              </mc:Fallback>
            </mc:AlternateContent>
          </a:graphicData>
        </a:graphic>
      </p:graphicFrame>
      <p:sp>
        <p:nvSpPr>
          <p:cNvPr id="36" name="Text Box 6"/>
          <p:cNvSpPr txBox="1">
            <a:spLocks noChangeArrowheads="1"/>
          </p:cNvSpPr>
          <p:nvPr/>
        </p:nvSpPr>
        <p:spPr bwMode="auto">
          <a:xfrm>
            <a:off x="3048000" y="1418000"/>
            <a:ext cx="5943600" cy="1938992"/>
          </a:xfrm>
          <a:prstGeom prst="rect">
            <a:avLst/>
          </a:prstGeom>
          <a:solidFill>
            <a:srgbClr val="000099"/>
          </a:solidFill>
          <a:ln w="9525">
            <a:noFill/>
            <a:miter lim="800000"/>
            <a:headEnd/>
            <a:tailEnd/>
          </a:ln>
          <a:effectLst/>
        </p:spPr>
        <p:txBody>
          <a:bodyPr>
            <a:spAutoFit/>
          </a:bodyPr>
          <a:lstStyle/>
          <a:p>
            <a:pPr algn="l">
              <a:spcBef>
                <a:spcPct val="50000"/>
              </a:spcBef>
            </a:pPr>
            <a:r>
              <a:rPr lang="it-IT" altLang="it-IT" sz="2400" b="1" dirty="0">
                <a:solidFill>
                  <a:srgbClr val="FFFF66"/>
                </a:solidFill>
              </a:rPr>
              <a:t>Piccoli gruppi di </a:t>
            </a:r>
            <a:r>
              <a:rPr lang="it-IT" altLang="it-IT" sz="2400" b="1" dirty="0" smtClean="0">
                <a:solidFill>
                  <a:srgbClr val="FFFF66"/>
                </a:solidFill>
              </a:rPr>
              <a:t>colleghi </a:t>
            </a:r>
            <a:r>
              <a:rPr lang="it-IT" altLang="it-IT" sz="2400" b="1" dirty="0">
                <a:solidFill>
                  <a:srgbClr val="FFFF66"/>
                </a:solidFill>
              </a:rPr>
              <a:t>(8-10) della stessa area </a:t>
            </a:r>
            <a:r>
              <a:rPr lang="it-IT" altLang="it-IT" sz="2400" b="1" dirty="0" smtClean="0">
                <a:solidFill>
                  <a:srgbClr val="FFFF66"/>
                </a:solidFill>
              </a:rPr>
              <a:t>operativa che </a:t>
            </a:r>
            <a:r>
              <a:rPr lang="it-IT" altLang="it-IT" sz="2400" b="1" dirty="0">
                <a:solidFill>
                  <a:srgbClr val="FFFF66"/>
                </a:solidFill>
              </a:rPr>
              <a:t>si riuniscono periodicamente e volontariamente per la discussione e la risoluzione di problemi inerenti la loro attività.</a:t>
            </a:r>
          </a:p>
        </p:txBody>
      </p:sp>
      <p:graphicFrame>
        <p:nvGraphicFramePr>
          <p:cNvPr id="38" name="Object 7"/>
          <p:cNvGraphicFramePr>
            <a:graphicFrameLocks noChangeAspect="1"/>
          </p:cNvGraphicFramePr>
          <p:nvPr/>
        </p:nvGraphicFramePr>
        <p:xfrm>
          <a:off x="-152400" y="3124200"/>
          <a:ext cx="4406900" cy="2438400"/>
        </p:xfrm>
        <a:graphic>
          <a:graphicData uri="http://schemas.openxmlformats.org/presentationml/2006/ole">
            <mc:AlternateContent xmlns:mc="http://schemas.openxmlformats.org/markup-compatibility/2006">
              <mc:Choice xmlns:v="urn:schemas-microsoft-com:vml" Requires="v">
                <p:oleObj spid="_x0000_s185377" name="Grafico" r:id="rId8" imgW="4419473" imgH="2428862" progId="MSGraph.Chart.8">
                  <p:embed followColorScheme="full"/>
                </p:oleObj>
              </mc:Choice>
              <mc:Fallback>
                <p:oleObj name="Grafico" r:id="rId8" imgW="4419473" imgH="2428862" progId="MSGraph.Chart.8">
                  <p:embed followColorScheme="full"/>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3124200"/>
                        <a:ext cx="440690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AutoShape 8"/>
          <p:cNvSpPr>
            <a:spLocks/>
          </p:cNvSpPr>
          <p:nvPr/>
        </p:nvSpPr>
        <p:spPr bwMode="auto">
          <a:xfrm>
            <a:off x="3962400" y="3490913"/>
            <a:ext cx="4800600" cy="476250"/>
          </a:xfrm>
          <a:prstGeom prst="callout1">
            <a:avLst>
              <a:gd name="adj1" fmla="val 24491"/>
              <a:gd name="adj2" fmla="val -1588"/>
              <a:gd name="adj3" fmla="val 106463"/>
              <a:gd name="adj4" fmla="val -27181"/>
            </a:avLst>
          </a:prstGeom>
          <a:solidFill>
            <a:schemeClr val="accent1"/>
          </a:solidFill>
          <a:ln w="19050">
            <a:solidFill>
              <a:srgbClr val="FF0000"/>
            </a:solidFill>
            <a:miter lim="800000"/>
            <a:headEnd/>
            <a:tailEnd/>
          </a:ln>
          <a:effectLst/>
        </p:spPr>
        <p:txBody>
          <a:bodyPr>
            <a:spAutoFit/>
          </a:bodyPr>
          <a:lstStyle/>
          <a:p>
            <a:r>
              <a:rPr lang="it-IT" altLang="it-IT" sz="2400"/>
              <a:t>Problematiche di tipo operativo</a:t>
            </a:r>
          </a:p>
        </p:txBody>
      </p:sp>
      <p:graphicFrame>
        <p:nvGraphicFramePr>
          <p:cNvPr id="40" name="Object 9"/>
          <p:cNvGraphicFramePr>
            <a:graphicFrameLocks noChangeAspect="1"/>
          </p:cNvGraphicFramePr>
          <p:nvPr>
            <p:extLst>
              <p:ext uri="{D42A27DB-BD31-4B8C-83A1-F6EECF244321}">
                <p14:modId xmlns:p14="http://schemas.microsoft.com/office/powerpoint/2010/main" val="1117031054"/>
              </p:ext>
            </p:extLst>
          </p:nvPr>
        </p:nvGraphicFramePr>
        <p:xfrm>
          <a:off x="6804248" y="4345094"/>
          <a:ext cx="1700450" cy="1750905"/>
        </p:xfrm>
        <a:graphic>
          <a:graphicData uri="http://schemas.openxmlformats.org/presentationml/2006/ole">
            <mc:AlternateContent xmlns:mc="http://schemas.openxmlformats.org/markup-compatibility/2006">
              <mc:Choice xmlns:v="urn:schemas-microsoft-com:vml" Requires="v">
                <p:oleObj spid="_x0000_s185378" name="ClipArt" r:id="rId10" imgW="3073400" imgH="3162300" progId="">
                  <p:embed/>
                </p:oleObj>
              </mc:Choice>
              <mc:Fallback>
                <p:oleObj name="ClipArt" r:id="rId10" imgW="3073400" imgH="3162300" progId="">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248" y="4345094"/>
                        <a:ext cx="1700450" cy="1750905"/>
                      </a:xfrm>
                      <a:prstGeom prst="rect">
                        <a:avLst/>
                      </a:prstGeom>
                      <a:noFill/>
                    </p:spPr>
                  </p:pic>
                </p:oleObj>
              </mc:Fallback>
            </mc:AlternateContent>
          </a:graphicData>
        </a:graphic>
      </p:graphicFrame>
      <p:sp>
        <p:nvSpPr>
          <p:cNvPr id="41" name="WordArt 10"/>
          <p:cNvSpPr>
            <a:spLocks noChangeArrowheads="1" noChangeShapeType="1" noTextEdit="1"/>
          </p:cNvSpPr>
          <p:nvPr/>
        </p:nvSpPr>
        <p:spPr bwMode="auto">
          <a:xfrm>
            <a:off x="1403648" y="4937417"/>
            <a:ext cx="3733800" cy="990600"/>
          </a:xfrm>
          <a:prstGeom prst="rect">
            <a:avLst/>
          </a:prstGeom>
        </p:spPr>
        <p:txBody>
          <a:bodyPr wrap="none" fromWordArt="1">
            <a:prstTxWarp prst="textPlain">
              <a:avLst>
                <a:gd name="adj" fmla="val 50000"/>
              </a:avLst>
            </a:prstTxWarp>
          </a:bodyPr>
          <a:lstStyle/>
          <a:p>
            <a:r>
              <a:rPr lang="it-IT" sz="3600" kern="10" dirty="0">
                <a:ln w="19050">
                  <a:solidFill>
                    <a:srgbClr val="99CCFF"/>
                  </a:solidFill>
                  <a:round/>
                  <a:headEnd/>
                  <a:tailEnd/>
                </a:ln>
                <a:solidFill>
                  <a:srgbClr val="0066CC"/>
                </a:solidFill>
                <a:effectLst>
                  <a:outerShdw dist="35921" dir="2700000" algn="ctr" rotWithShape="0">
                    <a:srgbClr val="990000"/>
                  </a:outerShdw>
                </a:effectLst>
                <a:latin typeface="Impact"/>
              </a:rPr>
              <a:t>5 o 6 riunioni</a:t>
            </a:r>
          </a:p>
        </p:txBody>
      </p:sp>
      <p:sp>
        <p:nvSpPr>
          <p:cNvPr id="42" name="AutoShape 11"/>
          <p:cNvSpPr>
            <a:spLocks noChangeArrowheads="1"/>
          </p:cNvSpPr>
          <p:nvPr/>
        </p:nvSpPr>
        <p:spPr bwMode="auto">
          <a:xfrm>
            <a:off x="5508104" y="5029200"/>
            <a:ext cx="864096" cy="875456"/>
          </a:xfrm>
          <a:custGeom>
            <a:avLst/>
            <a:gdLst>
              <a:gd name="G0" fmla="+- -11730396 0 0"/>
              <a:gd name="G1" fmla="+- -9159917 0 0"/>
              <a:gd name="G2" fmla="+- -11730396 0 -9159917"/>
              <a:gd name="G3" fmla="+- 10800 0 0"/>
              <a:gd name="G4" fmla="+- 0 0 -11730396"/>
              <a:gd name="T0" fmla="*/ 360 256 1"/>
              <a:gd name="T1" fmla="*/ 0 256 1"/>
              <a:gd name="G5" fmla="+- G2 T0 T1"/>
              <a:gd name="G6" fmla="?: G2 G2 G5"/>
              <a:gd name="G7" fmla="+- 0 0 G6"/>
              <a:gd name="G8" fmla="+- 7330 0 0"/>
              <a:gd name="G9" fmla="+- 0 0 -9159917"/>
              <a:gd name="G10" fmla="+- 7330 0 2700"/>
              <a:gd name="G11" fmla="cos G10 -11730396"/>
              <a:gd name="G12" fmla="sin G10 -11730396"/>
              <a:gd name="G13" fmla="cos 13500 -11730396"/>
              <a:gd name="G14" fmla="sin 13500 -11730396"/>
              <a:gd name="G15" fmla="+- G11 10800 0"/>
              <a:gd name="G16" fmla="+- G12 10800 0"/>
              <a:gd name="G17" fmla="+- G13 10800 0"/>
              <a:gd name="G18" fmla="+- G14 10800 0"/>
              <a:gd name="G19" fmla="*/ 7330 1 2"/>
              <a:gd name="G20" fmla="+- G19 5400 0"/>
              <a:gd name="G21" fmla="cos G20 -11730396"/>
              <a:gd name="G22" fmla="sin G20 -11730396"/>
              <a:gd name="G23" fmla="+- G21 10800 0"/>
              <a:gd name="G24" fmla="+- G12 G23 G22"/>
              <a:gd name="G25" fmla="+- G22 G23 G11"/>
              <a:gd name="G26" fmla="cos 10800 -11730396"/>
              <a:gd name="G27" fmla="sin 10800 -11730396"/>
              <a:gd name="G28" fmla="cos 7330 -11730396"/>
              <a:gd name="G29" fmla="sin 7330 -11730396"/>
              <a:gd name="G30" fmla="+- G26 10800 0"/>
              <a:gd name="G31" fmla="+- G27 10800 0"/>
              <a:gd name="G32" fmla="+- G28 10800 0"/>
              <a:gd name="G33" fmla="+- G29 10800 0"/>
              <a:gd name="G34" fmla="+- G19 5400 0"/>
              <a:gd name="G35" fmla="cos G34 -9159917"/>
              <a:gd name="G36" fmla="sin G34 -9159917"/>
              <a:gd name="G37" fmla="+/ -9159917 -11730396 2"/>
              <a:gd name="T2" fmla="*/ 180 256 1"/>
              <a:gd name="T3" fmla="*/ 0 256 1"/>
              <a:gd name="G38" fmla="+- G37 T2 T3"/>
              <a:gd name="G39" fmla="?: G2 G37 G38"/>
              <a:gd name="G40" fmla="cos 10800 G39"/>
              <a:gd name="G41" fmla="sin 10800 G39"/>
              <a:gd name="G42" fmla="cos 7330 G39"/>
              <a:gd name="G43" fmla="sin 7330 G39"/>
              <a:gd name="G44" fmla="+- G40 10800 0"/>
              <a:gd name="G45" fmla="+- G41 10800 0"/>
              <a:gd name="G46" fmla="+- G42 10800 0"/>
              <a:gd name="G47" fmla="+- G43 10800 0"/>
              <a:gd name="G48" fmla="+- G35 10800 0"/>
              <a:gd name="G49" fmla="+- G36 10800 0"/>
              <a:gd name="T4" fmla="*/ 20908 w 21600"/>
              <a:gd name="T5" fmla="*/ 14603 h 21600"/>
              <a:gd name="T6" fmla="*/ 3879 w 21600"/>
              <a:gd name="T7" fmla="*/ 4945 h 21600"/>
              <a:gd name="T8" fmla="*/ 17660 w 21600"/>
              <a:gd name="T9" fmla="*/ 13381 h 21600"/>
              <a:gd name="T10" fmla="*/ -2698 w 21600"/>
              <a:gd name="T11" fmla="*/ 10562 h 21600"/>
              <a:gd name="T12" fmla="*/ 1814 w 21600"/>
              <a:gd name="T13" fmla="*/ 6206 h 21600"/>
              <a:gd name="T14" fmla="*/ 6170 w 21600"/>
              <a:gd name="T15" fmla="*/ 1071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3471" y="10671"/>
                </a:moveTo>
                <a:cubicBezTo>
                  <a:pt x="3470" y="10713"/>
                  <a:pt x="3470" y="10756"/>
                  <a:pt x="3470" y="10799"/>
                </a:cubicBezTo>
                <a:cubicBezTo>
                  <a:pt x="3470" y="14848"/>
                  <a:pt x="6751" y="18130"/>
                  <a:pt x="10800" y="18130"/>
                </a:cubicBezTo>
                <a:cubicBezTo>
                  <a:pt x="14848" y="18130"/>
                  <a:pt x="18130" y="14848"/>
                  <a:pt x="18130" y="10800"/>
                </a:cubicBezTo>
                <a:cubicBezTo>
                  <a:pt x="18130" y="6751"/>
                  <a:pt x="14848" y="3470"/>
                  <a:pt x="10800" y="3470"/>
                </a:cubicBezTo>
                <a:cubicBezTo>
                  <a:pt x="8643" y="3469"/>
                  <a:pt x="6596" y="4419"/>
                  <a:pt x="5203" y="6065"/>
                </a:cubicBezTo>
                <a:lnTo>
                  <a:pt x="2554" y="3824"/>
                </a:lnTo>
                <a:cubicBezTo>
                  <a:pt x="4606" y="1399"/>
                  <a:pt x="7622" y="-1"/>
                  <a:pt x="10800" y="0"/>
                </a:cubicBezTo>
                <a:cubicBezTo>
                  <a:pt x="16764" y="0"/>
                  <a:pt x="21600" y="4835"/>
                  <a:pt x="21600" y="10800"/>
                </a:cubicBezTo>
                <a:cubicBezTo>
                  <a:pt x="21600" y="16764"/>
                  <a:pt x="16764" y="21600"/>
                  <a:pt x="10800" y="21600"/>
                </a:cubicBezTo>
                <a:cubicBezTo>
                  <a:pt x="4835" y="21600"/>
                  <a:pt x="0" y="16764"/>
                  <a:pt x="0" y="10800"/>
                </a:cubicBezTo>
                <a:cubicBezTo>
                  <a:pt x="-1" y="10736"/>
                  <a:pt x="0" y="10673"/>
                  <a:pt x="1" y="10609"/>
                </a:cubicBezTo>
                <a:lnTo>
                  <a:pt x="-2698" y="10562"/>
                </a:lnTo>
                <a:lnTo>
                  <a:pt x="1814" y="6206"/>
                </a:lnTo>
                <a:lnTo>
                  <a:pt x="6170" y="10718"/>
                </a:lnTo>
                <a:lnTo>
                  <a:pt x="3471" y="10671"/>
                </a:lnTo>
                <a:close/>
              </a:path>
            </a:pathLst>
          </a:custGeom>
          <a:solidFill>
            <a:schemeClr val="accent1"/>
          </a:solidFill>
          <a:ln w="9525">
            <a:solidFill>
              <a:schemeClr val="tx1"/>
            </a:solidFill>
            <a:miter lim="800000"/>
            <a:headEnd/>
            <a:tailEnd/>
          </a:ln>
          <a:effectLst/>
        </p:spPr>
        <p:txBody>
          <a:bodyPr wrap="none" anchor="ctr"/>
          <a:lstStyle/>
          <a:p>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randombar(horizontal)">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0-#ppt_w/2"/>
                                          </p:val>
                                        </p:tav>
                                        <p:tav tm="100000">
                                          <p:val>
                                            <p:strVal val="#ppt_x"/>
                                          </p:val>
                                        </p:tav>
                                      </p:tavLst>
                                    </p:anim>
                                    <p:anim calcmode="lin" valueType="num">
                                      <p:cBhvr additive="base">
                                        <p:cTn id="3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dissolve">
                                      <p:cBhvr>
                                        <p:cTn id="39" dur="500"/>
                                        <p:tgtEl>
                                          <p:spTgt spid="40"/>
                                        </p:tgtEl>
                                      </p:cBhvr>
                                    </p:animEffect>
                                  </p:childTnLst>
                                </p:cTn>
                              </p:par>
                            </p:childTnLst>
                          </p:cTn>
                        </p:par>
                        <p:par>
                          <p:cTn id="40" fill="hold">
                            <p:stCondLst>
                              <p:cond delay="500"/>
                            </p:stCondLst>
                            <p:childTnLst>
                              <p:par>
                                <p:cTn id="41" presetID="18" presetClass="entr" presetSubtype="9"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strips(upLeft)">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utoUpdateAnimBg="0"/>
      <p:bldOleChart spid="38" grpId="0" bld="category"/>
      <p:bldP spid="39" grpId="0" animBg="1" autoUpdateAnimBg="0"/>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4"/>
          <p:cNvSpPr txBox="1">
            <a:spLocks noChangeArrowheads="1"/>
          </p:cNvSpPr>
          <p:nvPr/>
        </p:nvSpPr>
        <p:spPr bwMode="auto">
          <a:xfrm>
            <a:off x="1403648" y="980728"/>
            <a:ext cx="6984776" cy="5090624"/>
          </a:xfrm>
          <a:prstGeom prst="rect">
            <a:avLst/>
          </a:prstGeom>
          <a:solidFill>
            <a:srgbClr val="000099"/>
          </a:solidFill>
          <a:ln w="9525">
            <a:noFill/>
            <a:miter lim="800000"/>
            <a:headEnd/>
            <a:tailEnd/>
          </a:ln>
          <a:effectLst/>
        </p:spPr>
        <p:txBody>
          <a:bodyPr wrap="square">
            <a:spAutoFit/>
          </a:bodyPr>
          <a:lstStyle/>
          <a:p>
            <a:pPr algn="l">
              <a:lnSpc>
                <a:spcPct val="120000"/>
              </a:lnSpc>
              <a:spcBef>
                <a:spcPct val="50000"/>
              </a:spcBef>
            </a:pPr>
            <a:r>
              <a:rPr lang="it-IT" altLang="it-IT" sz="2800" b="1">
                <a:solidFill>
                  <a:srgbClr val="FFFF66"/>
                </a:solidFill>
              </a:rPr>
              <a:t>È compito del management:</a:t>
            </a:r>
          </a:p>
          <a:p>
            <a:pPr algn="l">
              <a:lnSpc>
                <a:spcPct val="120000"/>
              </a:lnSpc>
              <a:spcBef>
                <a:spcPct val="50000"/>
              </a:spcBef>
              <a:buFontTx/>
              <a:buChar char="•"/>
            </a:pPr>
            <a:r>
              <a:rPr lang="it-IT" altLang="it-IT" sz="2800" b="1">
                <a:solidFill>
                  <a:srgbClr val="FFFF66"/>
                </a:solidFill>
              </a:rPr>
              <a:t> lo stanziamento di fondi;</a:t>
            </a:r>
          </a:p>
          <a:p>
            <a:pPr algn="l">
              <a:lnSpc>
                <a:spcPct val="120000"/>
              </a:lnSpc>
              <a:spcBef>
                <a:spcPct val="50000"/>
              </a:spcBef>
              <a:buFontTx/>
              <a:buChar char="•"/>
            </a:pPr>
            <a:r>
              <a:rPr lang="it-IT" altLang="it-IT" sz="2800" b="1">
                <a:solidFill>
                  <a:srgbClr val="FFFF66"/>
                </a:solidFill>
              </a:rPr>
              <a:t> la predisposizione dei locali;</a:t>
            </a:r>
          </a:p>
          <a:p>
            <a:pPr algn="l">
              <a:lnSpc>
                <a:spcPct val="120000"/>
              </a:lnSpc>
              <a:spcBef>
                <a:spcPct val="50000"/>
              </a:spcBef>
              <a:buFontTx/>
              <a:buChar char="•"/>
            </a:pPr>
            <a:r>
              <a:rPr lang="it-IT" altLang="it-IT" sz="2800" b="1">
                <a:solidFill>
                  <a:srgbClr val="FFFF66"/>
                </a:solidFill>
              </a:rPr>
              <a:t> la preparazione del </a:t>
            </a:r>
            <a:r>
              <a:rPr lang="it-IT" altLang="it-IT" sz="2800" b="1" i="1">
                <a:solidFill>
                  <a:srgbClr val="FFFF66"/>
                </a:solidFill>
              </a:rPr>
              <a:t>leader;</a:t>
            </a:r>
          </a:p>
          <a:p>
            <a:pPr algn="l">
              <a:lnSpc>
                <a:spcPct val="120000"/>
              </a:lnSpc>
              <a:spcBef>
                <a:spcPct val="50000"/>
              </a:spcBef>
              <a:buFontTx/>
              <a:buChar char="•"/>
            </a:pPr>
            <a:r>
              <a:rPr lang="it-IT" altLang="it-IT" sz="2800" b="1" i="1">
                <a:solidFill>
                  <a:srgbClr val="FFFF66"/>
                </a:solidFill>
              </a:rPr>
              <a:t> </a:t>
            </a:r>
            <a:r>
              <a:rPr lang="it-IT" altLang="it-IT" sz="2800" b="1">
                <a:solidFill>
                  <a:srgbClr val="FFFF66"/>
                </a:solidFill>
              </a:rPr>
              <a:t>l’informazione del personale riguardo le motivazioni dei circoli e la preparazione alla partecipazione, che è assolutamente volontaria.</a:t>
            </a:r>
          </a:p>
        </p:txBody>
      </p:sp>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Effect transition="in" filter="dissolve">
                                      <p:cBhvr>
                                        <p:cTn id="7" dur="500"/>
                                        <p:tgtEl>
                                          <p:spTgt spid="3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dissolv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dissolv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dissolve">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dissolve">
                                      <p:cBhvr>
                                        <p:cTn id="27" dur="50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dissolve">
                                      <p:cBhvr>
                                        <p:cTn id="32"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Text Box 3"/>
          <p:cNvSpPr txBox="1">
            <a:spLocks noChangeArrowheads="1"/>
          </p:cNvSpPr>
          <p:nvPr/>
        </p:nvSpPr>
        <p:spPr bwMode="auto">
          <a:xfrm>
            <a:off x="1403648" y="1196752"/>
            <a:ext cx="7010400" cy="4791075"/>
          </a:xfrm>
          <a:prstGeom prst="rect">
            <a:avLst/>
          </a:prstGeom>
          <a:solidFill>
            <a:srgbClr val="000099"/>
          </a:solidFill>
          <a:ln w="9525">
            <a:noFill/>
            <a:miter lim="800000"/>
            <a:headEnd/>
            <a:tailEnd/>
          </a:ln>
          <a:effectLst/>
        </p:spPr>
        <p:txBody>
          <a:bodyPr>
            <a:spAutoFit/>
          </a:bodyPr>
          <a:lstStyle/>
          <a:p>
            <a:pPr algn="l">
              <a:lnSpc>
                <a:spcPct val="90000"/>
              </a:lnSpc>
              <a:spcBef>
                <a:spcPct val="50000"/>
              </a:spcBef>
            </a:pPr>
            <a:r>
              <a:rPr lang="it-IT" altLang="it-IT" sz="2800" b="1">
                <a:solidFill>
                  <a:srgbClr val="FFFF66"/>
                </a:solidFill>
              </a:rPr>
              <a:t>Ha un ruolo fondamentale per la riuscita delle riunioni e deve possedere le seguenti caratteristiche:</a:t>
            </a:r>
          </a:p>
          <a:p>
            <a:pPr algn="l">
              <a:lnSpc>
                <a:spcPct val="90000"/>
              </a:lnSpc>
              <a:spcBef>
                <a:spcPct val="50000"/>
              </a:spcBef>
              <a:buFontTx/>
              <a:buChar char="•"/>
            </a:pPr>
            <a:r>
              <a:rPr lang="it-IT" altLang="it-IT" sz="2800" b="1">
                <a:solidFill>
                  <a:srgbClr val="FFFF66"/>
                </a:solidFill>
              </a:rPr>
              <a:t> capacità di coinvolgimento delle persone;</a:t>
            </a:r>
          </a:p>
          <a:p>
            <a:pPr algn="l">
              <a:lnSpc>
                <a:spcPct val="90000"/>
              </a:lnSpc>
              <a:spcBef>
                <a:spcPct val="50000"/>
              </a:spcBef>
              <a:buFontTx/>
              <a:buChar char="•"/>
            </a:pPr>
            <a:r>
              <a:rPr lang="it-IT" altLang="it-IT" sz="2800" b="1">
                <a:solidFill>
                  <a:srgbClr val="FFFF66"/>
                </a:solidFill>
              </a:rPr>
              <a:t> saper dare spazio alla creatività;</a:t>
            </a:r>
          </a:p>
          <a:p>
            <a:pPr algn="l">
              <a:lnSpc>
                <a:spcPct val="90000"/>
              </a:lnSpc>
              <a:spcBef>
                <a:spcPct val="50000"/>
              </a:spcBef>
              <a:buFontTx/>
              <a:buChar char="•"/>
            </a:pPr>
            <a:r>
              <a:rPr lang="it-IT" altLang="it-IT" sz="2800" b="1">
                <a:solidFill>
                  <a:srgbClr val="FFFF66"/>
                </a:solidFill>
              </a:rPr>
              <a:t> fornire dei criteri per la scelta dei problemi da trattare;</a:t>
            </a:r>
          </a:p>
          <a:p>
            <a:pPr algn="l">
              <a:lnSpc>
                <a:spcPct val="90000"/>
              </a:lnSpc>
              <a:spcBef>
                <a:spcPct val="50000"/>
              </a:spcBef>
              <a:buFontTx/>
              <a:buChar char="•"/>
            </a:pPr>
            <a:r>
              <a:rPr lang="it-IT" altLang="it-IT" sz="2800" b="1">
                <a:solidFill>
                  <a:srgbClr val="FFFF66"/>
                </a:solidFill>
              </a:rPr>
              <a:t> personalità spiccata, tale da saper ottenere il rispetto dei partecipanti.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Effect transition="in" filter="dissolve">
                                      <p:cBhvr>
                                        <p:cTn id="7" dur="500"/>
                                        <p:tgtEl>
                                          <p:spTgt spid="3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dissolve">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dissolve">
                                      <p:cBhvr>
                                        <p:cTn id="17" dur="5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dissolve">
                                      <p:cBhvr>
                                        <p:cTn id="22" dur="5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dissolve">
                                      <p:cBhvr>
                                        <p:cTn id="27" dur="500"/>
                                        <p:tgtEl>
                                          <p:spTgt spid="3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4">
                                            <p:txEl>
                                              <p:pRg st="4" end="4"/>
                                            </p:txEl>
                                          </p:spTgt>
                                        </p:tgtEl>
                                        <p:attrNameLst>
                                          <p:attrName>style.visibility</p:attrName>
                                        </p:attrNameLst>
                                      </p:cBhvr>
                                      <p:to>
                                        <p:strVal val="visible"/>
                                      </p:to>
                                    </p:set>
                                    <p:animEffect transition="in" filter="dissolve">
                                      <p:cBhvr>
                                        <p:cTn id="32"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726993"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AutoShape 6"/>
          <p:cNvSpPr>
            <a:spLocks noChangeArrowheads="1"/>
          </p:cNvSpPr>
          <p:nvPr/>
        </p:nvSpPr>
        <p:spPr bwMode="auto">
          <a:xfrm>
            <a:off x="1259631" y="1204436"/>
            <a:ext cx="6966793" cy="1177195"/>
          </a:xfrm>
          <a:prstGeom prst="flowChartTerminator">
            <a:avLst/>
          </a:prstGeom>
          <a:solidFill>
            <a:srgbClr val="003366">
              <a:alpha val="50000"/>
            </a:srgbClr>
          </a:solidFill>
          <a:ln w="9525">
            <a:solidFill>
              <a:schemeClr val="tx1"/>
            </a:solidFill>
            <a:miter lim="800000"/>
            <a:headEnd/>
            <a:tailEnd/>
          </a:ln>
          <a:effectLst/>
        </p:spPr>
        <p:txBody>
          <a:bodyPr wrap="square" anchor="ctr">
            <a:spAutoFit/>
          </a:bodyPr>
          <a:lstStyle/>
          <a:p>
            <a:pPr algn="ctr">
              <a:lnSpc>
                <a:spcPct val="80000"/>
              </a:lnSpc>
            </a:pPr>
            <a:r>
              <a:rPr lang="it-IT" sz="2000" b="1" dirty="0">
                <a:solidFill>
                  <a:srgbClr val="FFFF66"/>
                </a:solidFill>
              </a:rPr>
              <a:t>Il circolo elabora le proposte di miglioramento corredate da un’analisi economica completa di un confronto costi/benefici</a:t>
            </a:r>
          </a:p>
        </p:txBody>
      </p:sp>
      <p:sp>
        <p:nvSpPr>
          <p:cNvPr id="35" name="AutoShape 7"/>
          <p:cNvSpPr>
            <a:spLocks noChangeArrowheads="1"/>
          </p:cNvSpPr>
          <p:nvPr/>
        </p:nvSpPr>
        <p:spPr bwMode="auto">
          <a:xfrm>
            <a:off x="3447627" y="2672680"/>
            <a:ext cx="2590800" cy="1143000"/>
          </a:xfrm>
          <a:prstGeom prst="flowChartDecision">
            <a:avLst/>
          </a:prstGeom>
          <a:solidFill>
            <a:schemeClr val="folHlink"/>
          </a:solidFill>
          <a:ln w="9525">
            <a:solidFill>
              <a:schemeClr val="tx1"/>
            </a:solidFill>
            <a:miter lim="800000"/>
            <a:headEnd/>
            <a:tailEnd/>
          </a:ln>
          <a:effectLst/>
        </p:spPr>
        <p:txBody>
          <a:bodyPr wrap="none" anchor="ctr"/>
          <a:lstStyle/>
          <a:p>
            <a:r>
              <a:rPr lang="it-IT" sz="2400" b="1" dirty="0"/>
              <a:t>Direzione</a:t>
            </a:r>
          </a:p>
        </p:txBody>
      </p:sp>
      <p:sp>
        <p:nvSpPr>
          <p:cNvPr id="36" name="AutoShape 8"/>
          <p:cNvSpPr>
            <a:spLocks noChangeArrowheads="1"/>
          </p:cNvSpPr>
          <p:nvPr/>
        </p:nvSpPr>
        <p:spPr bwMode="auto">
          <a:xfrm>
            <a:off x="809329" y="4120480"/>
            <a:ext cx="3834679" cy="1828799"/>
          </a:xfrm>
          <a:prstGeom prst="flowChartProcess">
            <a:avLst/>
          </a:prstGeom>
          <a:solidFill>
            <a:schemeClr val="accent1"/>
          </a:solidFill>
          <a:ln w="9525">
            <a:solidFill>
              <a:schemeClr val="tx1"/>
            </a:solidFill>
            <a:miter lim="800000"/>
            <a:headEnd/>
            <a:tailEnd/>
          </a:ln>
          <a:effectLst/>
        </p:spPr>
        <p:txBody>
          <a:bodyPr anchor="ctr" anchorCtr="1"/>
          <a:lstStyle/>
          <a:p>
            <a:pPr algn="just">
              <a:lnSpc>
                <a:spcPct val="80000"/>
              </a:lnSpc>
            </a:pPr>
            <a:r>
              <a:rPr lang="it-IT" sz="2000" b="1" dirty="0"/>
              <a:t>Il management elabora un piano d’intervento per attuare le proposte e fa in modo che tutti in azienda vengano a conoscenza di tale intervento e da quale circolo è pervenuto il suggerimento </a:t>
            </a:r>
          </a:p>
        </p:txBody>
      </p:sp>
      <p:sp>
        <p:nvSpPr>
          <p:cNvPr id="38" name="AutoShape 9"/>
          <p:cNvSpPr>
            <a:spLocks noChangeArrowheads="1"/>
          </p:cNvSpPr>
          <p:nvPr/>
        </p:nvSpPr>
        <p:spPr bwMode="auto">
          <a:xfrm>
            <a:off x="4860032" y="4120480"/>
            <a:ext cx="3816424" cy="1828799"/>
          </a:xfrm>
          <a:prstGeom prst="flowChartProcess">
            <a:avLst/>
          </a:prstGeom>
          <a:solidFill>
            <a:srgbClr val="FF3300"/>
          </a:solidFill>
          <a:ln w="9525">
            <a:solidFill>
              <a:schemeClr val="tx1"/>
            </a:solidFill>
            <a:miter lim="800000"/>
            <a:headEnd/>
            <a:tailEnd/>
          </a:ln>
          <a:effectLst/>
        </p:spPr>
        <p:txBody>
          <a:bodyPr anchor="ctr" anchorCtr="1"/>
          <a:lstStyle/>
          <a:p>
            <a:pPr algn="just">
              <a:lnSpc>
                <a:spcPct val="80000"/>
              </a:lnSpc>
            </a:pPr>
            <a:r>
              <a:rPr lang="it-IT" sz="2400" b="1"/>
              <a:t>Il management deve chiarire pubblicamente il motivo del rifiuto</a:t>
            </a:r>
          </a:p>
        </p:txBody>
      </p:sp>
      <p:cxnSp>
        <p:nvCxnSpPr>
          <p:cNvPr id="39" name="AutoShape 10"/>
          <p:cNvCxnSpPr>
            <a:cxnSpLocks noChangeShapeType="1"/>
            <a:stCxn id="34" idx="2"/>
            <a:endCxn id="35" idx="0"/>
          </p:cNvCxnSpPr>
          <p:nvPr/>
        </p:nvCxnSpPr>
        <p:spPr bwMode="auto">
          <a:xfrm flipH="1">
            <a:off x="4743027" y="2381631"/>
            <a:ext cx="1" cy="291049"/>
          </a:xfrm>
          <a:prstGeom prst="straightConnector1">
            <a:avLst/>
          </a:prstGeom>
          <a:noFill/>
          <a:ln w="38100">
            <a:solidFill>
              <a:srgbClr val="FFA347"/>
            </a:solidFill>
            <a:round/>
            <a:headEnd/>
            <a:tailEnd/>
          </a:ln>
          <a:effectLst/>
        </p:spPr>
      </p:cxnSp>
      <p:cxnSp>
        <p:nvCxnSpPr>
          <p:cNvPr id="40" name="AutoShape 11"/>
          <p:cNvCxnSpPr>
            <a:cxnSpLocks noChangeShapeType="1"/>
            <a:stCxn id="35" idx="1"/>
            <a:endCxn id="36" idx="0"/>
          </p:cNvCxnSpPr>
          <p:nvPr/>
        </p:nvCxnSpPr>
        <p:spPr bwMode="auto">
          <a:xfrm rot="10800000" flipV="1">
            <a:off x="2726669" y="3244180"/>
            <a:ext cx="720958" cy="876300"/>
          </a:xfrm>
          <a:prstGeom prst="bentConnector2">
            <a:avLst/>
          </a:prstGeom>
          <a:noFill/>
          <a:ln w="38100">
            <a:solidFill>
              <a:schemeClr val="accent1"/>
            </a:solidFill>
            <a:miter lim="800000"/>
            <a:headEnd/>
            <a:tailEnd/>
          </a:ln>
          <a:effectLst/>
        </p:spPr>
      </p:cxnSp>
      <p:cxnSp>
        <p:nvCxnSpPr>
          <p:cNvPr id="41" name="AutoShape 12"/>
          <p:cNvCxnSpPr>
            <a:cxnSpLocks noChangeShapeType="1"/>
            <a:stCxn id="35" idx="3"/>
            <a:endCxn id="38" idx="0"/>
          </p:cNvCxnSpPr>
          <p:nvPr/>
        </p:nvCxnSpPr>
        <p:spPr bwMode="auto">
          <a:xfrm>
            <a:off x="6038427" y="3244180"/>
            <a:ext cx="729817" cy="876300"/>
          </a:xfrm>
          <a:prstGeom prst="bentConnector2">
            <a:avLst/>
          </a:prstGeom>
          <a:noFill/>
          <a:ln w="38100">
            <a:solidFill>
              <a:srgbClr val="FF0000"/>
            </a:solidFill>
            <a:miter lim="800000"/>
            <a:headEnd/>
            <a:tailEnd/>
          </a:ln>
          <a:effectLst/>
        </p:spPr>
      </p:cxnSp>
      <p:sp>
        <p:nvSpPr>
          <p:cNvPr id="42" name="Text Box 13"/>
          <p:cNvSpPr txBox="1">
            <a:spLocks noChangeArrowheads="1"/>
          </p:cNvSpPr>
          <p:nvPr/>
        </p:nvSpPr>
        <p:spPr bwMode="auto">
          <a:xfrm>
            <a:off x="2514600" y="2704430"/>
            <a:ext cx="519113" cy="519113"/>
          </a:xfrm>
          <a:prstGeom prst="rect">
            <a:avLst/>
          </a:prstGeom>
          <a:noFill/>
          <a:ln w="9525">
            <a:noFill/>
            <a:miter lim="800000"/>
            <a:headEnd/>
            <a:tailEnd/>
          </a:ln>
          <a:effectLst/>
        </p:spPr>
        <p:txBody>
          <a:bodyPr wrap="none">
            <a:spAutoFit/>
          </a:bodyPr>
          <a:lstStyle/>
          <a:p>
            <a:pPr algn="l"/>
            <a:r>
              <a:rPr lang="it-IT" sz="2800" b="1">
                <a:solidFill>
                  <a:schemeClr val="accent1"/>
                </a:solidFill>
              </a:rPr>
              <a:t>SI</a:t>
            </a:r>
          </a:p>
        </p:txBody>
      </p:sp>
      <p:sp>
        <p:nvSpPr>
          <p:cNvPr id="43" name="Text Box 14"/>
          <p:cNvSpPr txBox="1">
            <a:spLocks noChangeArrowheads="1"/>
          </p:cNvSpPr>
          <p:nvPr/>
        </p:nvSpPr>
        <p:spPr bwMode="auto">
          <a:xfrm>
            <a:off x="6156325" y="2706018"/>
            <a:ext cx="717550" cy="519112"/>
          </a:xfrm>
          <a:prstGeom prst="rect">
            <a:avLst/>
          </a:prstGeom>
          <a:noFill/>
          <a:ln w="9525">
            <a:noFill/>
            <a:miter lim="800000"/>
            <a:headEnd/>
            <a:tailEnd/>
          </a:ln>
          <a:effectLst/>
        </p:spPr>
        <p:txBody>
          <a:bodyPr wrap="none">
            <a:spAutoFit/>
          </a:bodyPr>
          <a:lstStyle/>
          <a:p>
            <a:pPr algn="l"/>
            <a:r>
              <a:rPr lang="it-IT" sz="2800" b="1">
                <a:solidFill>
                  <a:srgbClr val="FF0000"/>
                </a:solidFill>
              </a:rPr>
              <a:t>NO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par>
                          <p:cTn id="22" fill="hold">
                            <p:stCondLst>
                              <p:cond delay="500"/>
                            </p:stCondLst>
                            <p:childTnLst>
                              <p:par>
                                <p:cTn id="23" presetID="23" presetClass="entr" presetSubtype="32"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strVal val="4*#ppt_w"/>
                                          </p:val>
                                        </p:tav>
                                        <p:tav tm="100000">
                                          <p:val>
                                            <p:strVal val="#ppt_w"/>
                                          </p:val>
                                        </p:tav>
                                      </p:tavLst>
                                    </p:anim>
                                    <p:anim calcmode="lin" valueType="num">
                                      <p:cBhvr>
                                        <p:cTn id="26" dur="500" fill="hold"/>
                                        <p:tgtEl>
                                          <p:spTgt spid="42"/>
                                        </p:tgtEl>
                                        <p:attrNameLst>
                                          <p:attrName>ppt_h</p:attrName>
                                        </p:attrNameLst>
                                      </p:cBhvr>
                                      <p:tavLst>
                                        <p:tav tm="0">
                                          <p:val>
                                            <p:strVal val="4*#ppt_h"/>
                                          </p:val>
                                        </p:tav>
                                        <p:tav tm="100000">
                                          <p:val>
                                            <p:strVal val="#ppt_h"/>
                                          </p:val>
                                        </p:tav>
                                      </p:tavLst>
                                    </p:anim>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500"/>
                            </p:stCondLst>
                            <p:childTnLst>
                              <p:par>
                                <p:cTn id="37" presetID="23" presetClass="entr" presetSubtype="32"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strVal val="4*#ppt_w"/>
                                          </p:val>
                                        </p:tav>
                                        <p:tav tm="100000">
                                          <p:val>
                                            <p:strVal val="#ppt_w"/>
                                          </p:val>
                                        </p:tav>
                                      </p:tavLst>
                                    </p:anim>
                                    <p:anim calcmode="lin" valueType="num">
                                      <p:cBhvr>
                                        <p:cTn id="40" dur="500" fill="hold"/>
                                        <p:tgtEl>
                                          <p:spTgt spid="43"/>
                                        </p:tgtEl>
                                        <p:attrNameLst>
                                          <p:attrName>ppt_h</p:attrName>
                                        </p:attrNameLst>
                                      </p:cBhvr>
                                      <p:tavLst>
                                        <p:tav tm="0">
                                          <p:val>
                                            <p:strVal val="4*#ppt_h"/>
                                          </p:val>
                                        </p:tav>
                                        <p:tav tm="100000">
                                          <p:val>
                                            <p:strVal val="#ppt_h"/>
                                          </p:val>
                                        </p:tav>
                                      </p:tavLst>
                                    </p:anim>
                                  </p:childTnLst>
                                </p:cTn>
                              </p:par>
                            </p:childTnLst>
                          </p:cTn>
                        </p:par>
                        <p:par>
                          <p:cTn id="41" fill="hold">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35" grpId="0" animBg="1" autoUpdateAnimBg="0"/>
      <p:bldP spid="36" grpId="0" animBg="1" autoUpdateAnimBg="0"/>
      <p:bldP spid="38" grpId="0" animBg="1" autoUpdateAnimBg="0"/>
      <p:bldP spid="42" grpId="0" autoUpdateAnimBg="0"/>
      <p:bldP spid="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Text Box 3"/>
          <p:cNvSpPr txBox="1">
            <a:spLocks noChangeArrowheads="1"/>
          </p:cNvSpPr>
          <p:nvPr/>
        </p:nvSpPr>
        <p:spPr bwMode="auto">
          <a:xfrm>
            <a:off x="1187624" y="1844824"/>
            <a:ext cx="7226895" cy="1569660"/>
          </a:xfrm>
          <a:prstGeom prst="rect">
            <a:avLst/>
          </a:prstGeom>
          <a:solidFill>
            <a:schemeClr val="bg1">
              <a:lumMod val="75000"/>
            </a:schemeClr>
          </a:solidFill>
          <a:ln w="9525">
            <a:noFill/>
            <a:miter lim="800000"/>
            <a:headEnd/>
            <a:tailEnd/>
          </a:ln>
          <a:effectLst/>
        </p:spPr>
        <p:txBody>
          <a:bodyPr wrap="square">
            <a:spAutoFit/>
          </a:bodyPr>
          <a:lstStyle/>
          <a:p>
            <a:pPr algn="l">
              <a:spcBef>
                <a:spcPct val="50000"/>
              </a:spcBef>
              <a:buFontTx/>
              <a:buChar char="•"/>
            </a:pPr>
            <a:r>
              <a:rPr lang="it-IT" altLang="it-IT" sz="2400" b="1" dirty="0">
                <a:solidFill>
                  <a:schemeClr val="accent1">
                    <a:lumMod val="50000"/>
                  </a:schemeClr>
                </a:solidFill>
              </a:rPr>
              <a:t> sviluppo delle capacità;</a:t>
            </a:r>
          </a:p>
          <a:p>
            <a:pPr algn="l">
              <a:spcBef>
                <a:spcPct val="50000"/>
              </a:spcBef>
              <a:buFontTx/>
              <a:buChar char="•"/>
            </a:pPr>
            <a:r>
              <a:rPr lang="it-IT" altLang="it-IT" sz="2400" b="1" dirty="0">
                <a:solidFill>
                  <a:schemeClr val="accent1">
                    <a:lumMod val="50000"/>
                  </a:schemeClr>
                </a:solidFill>
              </a:rPr>
              <a:t> aumento dell’autostima;</a:t>
            </a:r>
          </a:p>
          <a:p>
            <a:pPr algn="l">
              <a:spcBef>
                <a:spcPct val="50000"/>
              </a:spcBef>
              <a:buFontTx/>
              <a:buChar char="•"/>
            </a:pPr>
            <a:r>
              <a:rPr lang="it-IT" altLang="it-IT" sz="2400" b="1" dirty="0">
                <a:solidFill>
                  <a:schemeClr val="accent1">
                    <a:lumMod val="50000"/>
                  </a:schemeClr>
                </a:solidFill>
              </a:rPr>
              <a:t> sviluppo delle potenzialità</a:t>
            </a:r>
            <a:r>
              <a:rPr lang="it-IT" altLang="it-IT" sz="2400" b="1" i="1" dirty="0">
                <a:solidFill>
                  <a:schemeClr val="accent1">
                    <a:lumMod val="50000"/>
                  </a:schemeClr>
                </a:solidFill>
              </a:rPr>
              <a:t>;</a:t>
            </a:r>
          </a:p>
        </p:txBody>
      </p:sp>
      <p:sp>
        <p:nvSpPr>
          <p:cNvPr id="35" name="Text Box 4"/>
          <p:cNvSpPr txBox="1">
            <a:spLocks noChangeArrowheads="1"/>
          </p:cNvSpPr>
          <p:nvPr/>
        </p:nvSpPr>
        <p:spPr bwMode="auto">
          <a:xfrm>
            <a:off x="685800" y="1340768"/>
            <a:ext cx="8458200" cy="436273"/>
          </a:xfrm>
          <a:prstGeom prst="rect">
            <a:avLst/>
          </a:prstGeom>
          <a:solidFill>
            <a:srgbClr val="0070C0"/>
          </a:solidFill>
          <a:ln w="9525">
            <a:noFill/>
            <a:miter lim="800000"/>
            <a:headEnd/>
            <a:tailEnd/>
          </a:ln>
          <a:effectLst/>
        </p:spPr>
        <p:txBody>
          <a:bodyPr>
            <a:spAutoFit/>
          </a:bodyPr>
          <a:lstStyle/>
          <a:p>
            <a:pPr>
              <a:lnSpc>
                <a:spcPct val="70000"/>
              </a:lnSpc>
              <a:spcBef>
                <a:spcPct val="50000"/>
              </a:spcBef>
            </a:pPr>
            <a:r>
              <a:rPr lang="it-IT" altLang="it-IT" sz="3000" dirty="0">
                <a:solidFill>
                  <a:schemeClr val="bg1"/>
                </a:solidFill>
              </a:rPr>
              <a:t>Effetti sulle caratteristiche dei dipendenti</a:t>
            </a:r>
          </a:p>
        </p:txBody>
      </p:sp>
      <p:sp>
        <p:nvSpPr>
          <p:cNvPr id="36" name="Text Box 5"/>
          <p:cNvSpPr txBox="1">
            <a:spLocks noChangeArrowheads="1"/>
          </p:cNvSpPr>
          <p:nvPr/>
        </p:nvSpPr>
        <p:spPr bwMode="auto">
          <a:xfrm>
            <a:off x="1043608" y="4077072"/>
            <a:ext cx="7370911" cy="1938992"/>
          </a:xfrm>
          <a:prstGeom prst="rect">
            <a:avLst/>
          </a:prstGeom>
          <a:solidFill>
            <a:schemeClr val="bg1">
              <a:lumMod val="75000"/>
            </a:schemeClr>
          </a:solidFill>
          <a:ln w="9525">
            <a:noFill/>
            <a:miter lim="800000"/>
            <a:headEnd/>
            <a:tailEnd/>
          </a:ln>
          <a:effectLst/>
        </p:spPr>
        <p:txBody>
          <a:bodyPr wrap="square">
            <a:spAutoFit/>
          </a:bodyPr>
          <a:lstStyle/>
          <a:p>
            <a:pPr>
              <a:spcBef>
                <a:spcPct val="50000"/>
              </a:spcBef>
              <a:buFontTx/>
              <a:buChar char="•"/>
            </a:pPr>
            <a:r>
              <a:rPr lang="it-IT" altLang="it-IT" sz="2400" b="1" dirty="0">
                <a:solidFill>
                  <a:schemeClr val="accent1">
                    <a:lumMod val="50000"/>
                  </a:schemeClr>
                </a:solidFill>
              </a:rPr>
              <a:t> aumento del rispetto dei capi verso i loro collaboratori;</a:t>
            </a:r>
          </a:p>
          <a:p>
            <a:pPr>
              <a:spcBef>
                <a:spcPct val="50000"/>
              </a:spcBef>
              <a:buFontTx/>
              <a:buChar char="•"/>
            </a:pPr>
            <a:r>
              <a:rPr lang="it-IT" altLang="it-IT" sz="2400" b="1" dirty="0">
                <a:solidFill>
                  <a:schemeClr val="accent1">
                    <a:lumMod val="50000"/>
                  </a:schemeClr>
                </a:solidFill>
              </a:rPr>
              <a:t> aumento di stima da parte della direzione verso chi opera ai livelli inferiori;</a:t>
            </a:r>
          </a:p>
          <a:p>
            <a:pPr>
              <a:spcBef>
                <a:spcPct val="50000"/>
              </a:spcBef>
              <a:buFontTx/>
              <a:buChar char="•"/>
            </a:pPr>
            <a:r>
              <a:rPr lang="it-IT" altLang="it-IT" sz="2400" b="1" dirty="0">
                <a:solidFill>
                  <a:schemeClr val="accent1">
                    <a:lumMod val="50000"/>
                  </a:schemeClr>
                </a:solidFill>
              </a:rPr>
              <a:t> aumento dei contatti fra le persone.</a:t>
            </a:r>
          </a:p>
        </p:txBody>
      </p:sp>
      <p:sp>
        <p:nvSpPr>
          <p:cNvPr id="38" name="Text Box 6"/>
          <p:cNvSpPr txBox="1">
            <a:spLocks noChangeArrowheads="1"/>
          </p:cNvSpPr>
          <p:nvPr/>
        </p:nvSpPr>
        <p:spPr bwMode="auto">
          <a:xfrm>
            <a:off x="722312" y="3573016"/>
            <a:ext cx="8458200" cy="436273"/>
          </a:xfrm>
          <a:prstGeom prst="rect">
            <a:avLst/>
          </a:prstGeom>
          <a:solidFill>
            <a:srgbClr val="0070C0"/>
          </a:solidFill>
          <a:ln w="9525">
            <a:noFill/>
            <a:miter lim="800000"/>
            <a:headEnd/>
            <a:tailEnd/>
          </a:ln>
          <a:effectLst/>
        </p:spPr>
        <p:txBody>
          <a:bodyPr>
            <a:spAutoFit/>
          </a:bodyPr>
          <a:lstStyle/>
          <a:p>
            <a:pPr>
              <a:lnSpc>
                <a:spcPct val="70000"/>
              </a:lnSpc>
              <a:spcBef>
                <a:spcPct val="50000"/>
              </a:spcBef>
            </a:pPr>
            <a:r>
              <a:rPr lang="it-IT" altLang="it-IT" sz="3000" dirty="0">
                <a:solidFill>
                  <a:schemeClr val="bg1"/>
                </a:solidFill>
              </a:rPr>
              <a:t>Effetti sui rapporti interpersonali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Effect transition="in" filter="wipe(left)">
                                      <p:cBhvr>
                                        <p:cTn id="7" dur="300"/>
                                        <p:tgtEl>
                                          <p:spTgt spid="3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wipe(left)">
                                      <p:cBhvr>
                                        <p:cTn id="12" dur="3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wipe(left)">
                                      <p:cBhvr>
                                        <p:cTn id="17" dur="300"/>
                                        <p:tgtEl>
                                          <p:spTgt spid="3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34">
                                            <p:txEl>
                                              <p:pRg st="2" end="2"/>
                                            </p:txEl>
                                          </p:spTgt>
                                        </p:tgtEl>
                                        <p:attrNameLst>
                                          <p:attrName>style.visibility</p:attrName>
                                        </p:attrNameLst>
                                      </p:cBhvr>
                                      <p:to>
                                        <p:strVal val="visible"/>
                                      </p:to>
                                    </p:set>
                                    <p:animEffect transition="in" filter="wipe(left)">
                                      <p:cBhvr>
                                        <p:cTn id="22" dur="300"/>
                                        <p:tgtEl>
                                          <p:spTgt spid="3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bg/>
                                          </p:spTgt>
                                        </p:tgtEl>
                                        <p:attrNameLst>
                                          <p:attrName>style.visibility</p:attrName>
                                        </p:attrNameLst>
                                      </p:cBhvr>
                                      <p:to>
                                        <p:strVal val="visible"/>
                                      </p:to>
                                    </p:set>
                                    <p:animEffect transition="in" filter="wipe(left)">
                                      <p:cBhvr>
                                        <p:cTn id="32" dur="300"/>
                                        <p:tgtEl>
                                          <p:spTgt spid="36">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0"/>
                                  </p:iterate>
                                  <p:childTnLst>
                                    <p:set>
                                      <p:cBhvr>
                                        <p:cTn id="36" dur="1" fill="hold">
                                          <p:stCondLst>
                                            <p:cond delay="0"/>
                                          </p:stCondLst>
                                        </p:cTn>
                                        <p:tgtEl>
                                          <p:spTgt spid="36">
                                            <p:txEl>
                                              <p:pRg st="0" end="0"/>
                                            </p:txEl>
                                          </p:spTgt>
                                        </p:tgtEl>
                                        <p:attrNameLst>
                                          <p:attrName>style.visibility</p:attrName>
                                        </p:attrNameLst>
                                      </p:cBhvr>
                                      <p:to>
                                        <p:strVal val="visible"/>
                                      </p:to>
                                    </p:set>
                                    <p:animEffect transition="in" filter="wipe(left)">
                                      <p:cBhvr>
                                        <p:cTn id="37" dur="300"/>
                                        <p:tgtEl>
                                          <p:spTgt spid="3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0"/>
                                  </p:iterate>
                                  <p:childTnLst>
                                    <p:set>
                                      <p:cBhvr>
                                        <p:cTn id="41" dur="1" fill="hold">
                                          <p:stCondLst>
                                            <p:cond delay="0"/>
                                          </p:stCondLst>
                                        </p:cTn>
                                        <p:tgtEl>
                                          <p:spTgt spid="36">
                                            <p:txEl>
                                              <p:pRg st="1" end="1"/>
                                            </p:txEl>
                                          </p:spTgt>
                                        </p:tgtEl>
                                        <p:attrNameLst>
                                          <p:attrName>style.visibility</p:attrName>
                                        </p:attrNameLst>
                                      </p:cBhvr>
                                      <p:to>
                                        <p:strVal val="visible"/>
                                      </p:to>
                                    </p:set>
                                    <p:animEffect transition="in" filter="wipe(left)">
                                      <p:cBhvr>
                                        <p:cTn id="42" dur="300"/>
                                        <p:tgtEl>
                                          <p:spTgt spid="3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0"/>
                                  </p:iterate>
                                  <p:childTnLst>
                                    <p:set>
                                      <p:cBhvr>
                                        <p:cTn id="46" dur="1" fill="hold">
                                          <p:stCondLst>
                                            <p:cond delay="0"/>
                                          </p:stCondLst>
                                        </p:cTn>
                                        <p:tgtEl>
                                          <p:spTgt spid="36">
                                            <p:txEl>
                                              <p:pRg st="2" end="2"/>
                                            </p:txEl>
                                          </p:spTgt>
                                        </p:tgtEl>
                                        <p:attrNameLst>
                                          <p:attrName>style.visibility</p:attrName>
                                        </p:attrNameLst>
                                      </p:cBhvr>
                                      <p:to>
                                        <p:strVal val="visible"/>
                                      </p:to>
                                    </p:set>
                                    <p:animEffect transition="in" filter="wipe(left)">
                                      <p:cBhvr>
                                        <p:cTn id="47" dur="3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autoUpdateAnimBg="0"/>
      <p:bldP spid="36" grpId="0" build="p" animBg="1" autoUpdateAnimBg="0"/>
      <p:bldP spid="3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pic>
        <p:nvPicPr>
          <p:cNvPr id="153601" name="Immagine 1"/>
          <p:cNvPicPr>
            <a:picLocks noChangeAspect="1" noChangeArrowheads="1"/>
          </p:cNvPicPr>
          <p:nvPr/>
        </p:nvPicPr>
        <p:blipFill>
          <a:blip r:embed="rId5" cstate="print"/>
          <a:srcRect l="7774" t="25209" r="3734" b="57066"/>
          <a:stretch>
            <a:fillRect/>
          </a:stretch>
        </p:blipFill>
        <p:spPr bwMode="auto">
          <a:xfrm>
            <a:off x="1763688" y="6200775"/>
            <a:ext cx="6219825" cy="657225"/>
          </a:xfrm>
          <a:prstGeom prst="rect">
            <a:avLst/>
          </a:prstGeom>
          <a:noFill/>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5" name="Titolo 1"/>
          <p:cNvSpPr>
            <a:spLocks noGrp="1"/>
          </p:cNvSpPr>
          <p:nvPr>
            <p:ph type="ctrTitle"/>
          </p:nvPr>
        </p:nvSpPr>
        <p:spPr>
          <a:xfrm>
            <a:off x="1475656" y="1196752"/>
            <a:ext cx="6840760" cy="4248472"/>
          </a:xfrm>
          <a:prstGeom prst="rect">
            <a:avLst/>
          </a:prstGeom>
        </p:spPr>
        <p:txBody>
          <a:bodyPr>
            <a:normAutofit fontScale="90000"/>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smtClean="0">
                <a:ln>
                  <a:noFill/>
                </a:ln>
                <a:solidFill>
                  <a:srgbClr val="FF0000"/>
                </a:solidFill>
                <a:effectLst/>
                <a:uLnTx/>
                <a:uFillTx/>
                <a:latin typeface="+mn-lt"/>
              </a:rPr>
              <a:t/>
            </a:r>
            <a:br>
              <a:rPr kumimoji="0" lang="it-IT" sz="1800" b="0" i="0" u="none" strike="noStrike" kern="0" cap="none" spc="0" normalizeH="0" baseline="0" noProof="0" dirty="0" smtClean="0">
                <a:ln>
                  <a:noFill/>
                </a:ln>
                <a:solidFill>
                  <a:srgbClr val="FF0000"/>
                </a:solidFill>
                <a:effectLst/>
                <a:uLnTx/>
                <a:uFillTx/>
                <a:latin typeface="+mn-lt"/>
              </a:rPr>
            </a:br>
            <a:r>
              <a:rPr lang="it-IT" sz="1800" kern="0" dirty="0" smtClean="0">
                <a:solidFill>
                  <a:srgbClr val="FF0000"/>
                </a:solidFill>
                <a:latin typeface="+mn-lt"/>
              </a:rPr>
              <a:t/>
            </a:r>
            <a:br>
              <a:rPr lang="it-IT" sz="1800" kern="0" dirty="0" smtClean="0">
                <a:solidFill>
                  <a:srgbClr val="FF0000"/>
                </a:solidFill>
                <a:latin typeface="+mn-lt"/>
              </a:rPr>
            </a:br>
            <a:r>
              <a:rPr lang="it-IT" sz="1800" kern="0" dirty="0" smtClean="0">
                <a:solidFill>
                  <a:srgbClr val="FF0000"/>
                </a:solidFill>
                <a:latin typeface="+mn-lt"/>
              </a:rPr>
              <a:t/>
            </a:r>
            <a:br>
              <a:rPr lang="it-IT" sz="1800" kern="0" dirty="0" smtClean="0">
                <a:solidFill>
                  <a:srgbClr val="FF0000"/>
                </a:solidFill>
                <a:latin typeface="+mn-lt"/>
              </a:rPr>
            </a:br>
            <a:r>
              <a:rPr lang="it-IT" sz="1800" kern="0" dirty="0" smtClean="0">
                <a:solidFill>
                  <a:srgbClr val="FF0000"/>
                </a:solidFill>
                <a:latin typeface="+mn-lt"/>
              </a:rPr>
              <a:t/>
            </a:r>
            <a:br>
              <a:rPr lang="it-IT" sz="1800" kern="0" dirty="0" smtClean="0">
                <a:solidFill>
                  <a:srgbClr val="FF0000"/>
                </a:solidFill>
                <a:latin typeface="+mn-lt"/>
              </a:rPr>
            </a:br>
            <a:r>
              <a:rPr kumimoji="0" lang="it-IT" sz="1800" b="1" i="0" u="none" strike="noStrike" kern="0" cap="none" spc="0" normalizeH="0" baseline="0" noProof="0" dirty="0" smtClean="0">
                <a:ln>
                  <a:noFill/>
                </a:ln>
                <a:solidFill>
                  <a:srgbClr val="FF0000"/>
                </a:solidFill>
                <a:effectLst/>
                <a:uLnTx/>
                <a:uFillTx/>
                <a:latin typeface="+mn-lt"/>
              </a:rPr>
              <a:t>analisi dei punti di forza di un PDM:</a:t>
            </a:r>
            <a:r>
              <a:rPr kumimoji="0" lang="it-IT" sz="1800" b="1" i="0" u="none" strike="noStrike" kern="0" cap="none" spc="0" normalizeH="0" baseline="0" noProof="0" dirty="0" smtClean="0">
                <a:ln>
                  <a:noFill/>
                </a:ln>
                <a:solidFill>
                  <a:srgbClr val="D6ECFF">
                    <a:lumMod val="50000"/>
                  </a:srgbClr>
                </a:solidFill>
                <a:effectLst/>
                <a:uLnTx/>
                <a:uFillTx/>
                <a:latin typeface="+mn-lt"/>
              </a:rPr>
              <a:t/>
            </a:r>
            <a:br>
              <a:rPr kumimoji="0" lang="it-IT" sz="1800" b="1" i="0" u="none" strike="noStrike" kern="0" cap="none" spc="0" normalizeH="0" baseline="0" noProof="0" dirty="0" smtClean="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1) valorizzazione delle risorse umane - aumenta il senso di appartenenza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2) standardizzare il </a:t>
            </a:r>
            <a:r>
              <a:rPr kumimoji="0" lang="it-IT" sz="1800" b="0" i="0" u="none" strike="noStrike" kern="0" cap="none" spc="0" normalizeH="0" baseline="0" noProof="0" dirty="0" smtClean="0">
                <a:ln>
                  <a:noFill/>
                </a:ln>
                <a:solidFill>
                  <a:srgbClr val="D6ECFF">
                    <a:lumMod val="50000"/>
                  </a:srgbClr>
                </a:solidFill>
                <a:effectLst/>
                <a:uLnTx/>
                <a:uFillTx/>
                <a:latin typeface="+mn-lt"/>
              </a:rPr>
              <a:t>processo</a:t>
            </a:r>
            <a:r>
              <a:rPr kumimoji="0" lang="it-IT" sz="1800" b="0" i="0" u="none" strike="noStrike" kern="0" cap="none" spc="0" normalizeH="0" noProof="0" dirty="0" smtClean="0">
                <a:ln>
                  <a:noFill/>
                </a:ln>
                <a:solidFill>
                  <a:srgbClr val="D6ECFF">
                    <a:lumMod val="50000"/>
                  </a:srgbClr>
                </a:solidFill>
                <a:effectLst/>
                <a:uLnTx/>
                <a:uFillTx/>
                <a:latin typeface="+mn-lt"/>
              </a:rPr>
              <a:t> </a:t>
            </a:r>
            <a:r>
              <a:rPr kumimoji="0" lang="it-IT" sz="1800" b="0" i="0" u="none" strike="noStrike" kern="0" cap="none" spc="0" normalizeH="0" baseline="0" noProof="0" dirty="0" smtClean="0">
                <a:ln>
                  <a:noFill/>
                </a:ln>
                <a:solidFill>
                  <a:srgbClr val="D6ECFF">
                    <a:lumMod val="50000"/>
                  </a:srgbClr>
                </a:solidFill>
                <a:effectLst/>
                <a:uLnTx/>
                <a:uFillTx/>
                <a:latin typeface="+mn-lt"/>
              </a:rPr>
              <a:t>e </a:t>
            </a:r>
            <a:r>
              <a:rPr kumimoji="0" lang="it-IT" sz="1800" b="0" i="0" u="none" strike="noStrike" kern="0" cap="none" spc="0" normalizeH="0" baseline="0" noProof="0" dirty="0">
                <a:ln>
                  <a:noFill/>
                </a:ln>
                <a:solidFill>
                  <a:srgbClr val="D6ECFF">
                    <a:lumMod val="50000"/>
                  </a:srgbClr>
                </a:solidFill>
                <a:effectLst/>
                <a:uLnTx/>
                <a:uFillTx/>
                <a:latin typeface="+mn-lt"/>
              </a:rPr>
              <a:t>condividere le «buone pratiche»:</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-tra i vari indirizzi- tra classi parallele</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3) </a:t>
            </a:r>
            <a:r>
              <a:rPr kumimoji="0" lang="it-IT" sz="1800" b="0" i="0" u="none" strike="noStrike" kern="0" cap="none" spc="0" normalizeH="0" baseline="0" noProof="0" dirty="0" smtClean="0">
                <a:ln>
                  <a:noFill/>
                </a:ln>
                <a:solidFill>
                  <a:srgbClr val="D6ECFF">
                    <a:lumMod val="50000"/>
                  </a:srgbClr>
                </a:solidFill>
                <a:effectLst/>
                <a:uLnTx/>
                <a:uFillTx/>
                <a:latin typeface="+mn-lt"/>
              </a:rPr>
              <a:t>creazione di un archivio on-line di prove  esperte munite di rubriche valutative</a:t>
            </a:r>
            <a:r>
              <a:rPr lang="it-IT" sz="1800" kern="0" dirty="0">
                <a:solidFill>
                  <a:srgbClr val="D6ECFF">
                    <a:lumMod val="50000"/>
                  </a:srgbClr>
                </a:solidFill>
                <a:latin typeface="+mn-lt"/>
              </a:rPr>
              <a:t/>
            </a:r>
            <a:br>
              <a:rPr lang="it-IT" sz="1800" kern="0" dirty="0">
                <a:solidFill>
                  <a:srgbClr val="D6ECFF">
                    <a:lumMod val="50000"/>
                  </a:srgbClr>
                </a:solidFill>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4) migliorare il successo scolastico: INCLUSIONE – RIDUZIONE DELLA DISPERSIONE ED ABBADONO- riduzione sospensione del giudizio – aumento del n° di alunni diplomati con voti medio alti – valorizzazione ed aumento delle </a:t>
            </a:r>
            <a:r>
              <a:rPr kumimoji="0" lang="it-IT" sz="1800" b="0" i="0" u="none" strike="noStrike" kern="0" cap="none" spc="0" normalizeH="0" baseline="0" noProof="0" dirty="0" err="1">
                <a:ln>
                  <a:noFill/>
                </a:ln>
                <a:solidFill>
                  <a:srgbClr val="D6ECFF">
                    <a:lumMod val="50000"/>
                  </a:srgbClr>
                </a:solidFill>
                <a:effectLst/>
                <a:uLnTx/>
                <a:uFillTx/>
                <a:latin typeface="+mn-lt"/>
              </a:rPr>
              <a:t>delle</a:t>
            </a:r>
            <a:r>
              <a:rPr kumimoji="0" lang="it-IT" sz="1800" b="0" i="0" u="none" strike="noStrike" kern="0" cap="none" spc="0" normalizeH="0" baseline="0" noProof="0" dirty="0">
                <a:ln>
                  <a:noFill/>
                </a:ln>
                <a:solidFill>
                  <a:srgbClr val="D6ECFF">
                    <a:lumMod val="50000"/>
                  </a:srgbClr>
                </a:solidFill>
                <a:effectLst/>
                <a:uLnTx/>
                <a:uFillTx/>
                <a:latin typeface="+mn-lt"/>
              </a:rPr>
              <a:t> eccellenze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5) maggiore trasparenza e </a:t>
            </a:r>
            <a:r>
              <a:rPr kumimoji="0" lang="it-IT" sz="1800" b="0" i="0" u="none" strike="noStrike" kern="0" cap="none" spc="0" normalizeH="0" baseline="0" noProof="0" dirty="0" err="1">
                <a:ln>
                  <a:noFill/>
                </a:ln>
                <a:solidFill>
                  <a:srgbClr val="D6ECFF">
                    <a:lumMod val="50000"/>
                  </a:srgbClr>
                </a:solidFill>
                <a:effectLst/>
                <a:uLnTx/>
                <a:uFillTx/>
                <a:latin typeface="+mn-lt"/>
              </a:rPr>
              <a:t>rendicontabilita</a:t>
            </a:r>
            <a:r>
              <a:rPr kumimoji="0" lang="it-IT" sz="1800" b="0" i="0" u="none" strike="noStrike" kern="0" cap="none" spc="0" normalizeH="0" baseline="0" noProof="0" dirty="0">
                <a:ln>
                  <a:noFill/>
                </a:ln>
                <a:solidFill>
                  <a:srgbClr val="D6ECFF">
                    <a:lumMod val="50000"/>
                  </a:srgbClr>
                </a:solidFill>
                <a:effectLst/>
                <a:uLnTx/>
                <a:uFillTx/>
                <a:latin typeface="+mn-lt"/>
              </a:rPr>
              <a:t>’</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
            </a:r>
            <a:br>
              <a:rPr kumimoji="0" lang="it-IT" sz="1800" b="0" i="0" u="none" strike="noStrike" kern="0" cap="none" spc="0" normalizeH="0" baseline="0" noProof="0" dirty="0">
                <a:ln>
                  <a:noFill/>
                </a:ln>
                <a:solidFill>
                  <a:srgbClr val="D6ECFF">
                    <a:lumMod val="50000"/>
                  </a:srgbClr>
                </a:solidFill>
                <a:effectLst/>
                <a:uLnTx/>
                <a:uFillTx/>
                <a:latin typeface="+mn-lt"/>
              </a:rPr>
            </a:br>
            <a:r>
              <a:rPr kumimoji="0" lang="it-IT" sz="1800" b="0" i="0" u="none" strike="noStrike" kern="0" cap="none" spc="0" normalizeH="0" baseline="0" noProof="0" dirty="0">
                <a:ln>
                  <a:noFill/>
                </a:ln>
                <a:solidFill>
                  <a:srgbClr val="D6ECFF">
                    <a:lumMod val="50000"/>
                  </a:srgbClr>
                </a:solidFill>
                <a:effectLst/>
                <a:uLnTx/>
                <a:uFillTx/>
                <a:latin typeface="+mn-lt"/>
              </a:rPr>
              <a:t>6) raggiungere le otto competenze chiave europee (</a:t>
            </a:r>
            <a:r>
              <a:rPr kumimoji="0" lang="it-IT" sz="1800" b="0" i="0" u="none" strike="noStrike" kern="0" cap="none" spc="0" normalizeH="0" baseline="0" noProof="0" dirty="0" smtClean="0">
                <a:ln>
                  <a:noFill/>
                </a:ln>
                <a:solidFill>
                  <a:srgbClr val="D6ECFF">
                    <a:lumMod val="50000"/>
                  </a:srgbClr>
                </a:solidFill>
                <a:effectLst/>
                <a:uLnTx/>
                <a:uFillTx/>
                <a:latin typeface="+mn-lt"/>
              </a:rPr>
              <a:t>2006</a:t>
            </a:r>
            <a:r>
              <a:rPr kumimoji="0" lang="it-IT" sz="1300" b="0" i="0" u="none" strike="noStrike" kern="0" cap="none" spc="0" normalizeH="0" baseline="0" noProof="0" dirty="0" smtClean="0">
                <a:ln>
                  <a:noFill/>
                </a:ln>
                <a:solidFill>
                  <a:srgbClr val="D6ECFF">
                    <a:lumMod val="50000"/>
                  </a:srgbClr>
                </a:solidFill>
                <a:effectLst/>
                <a:uLnTx/>
                <a:uFillTx/>
              </a:rPr>
              <a:t>) </a:t>
            </a: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r>
              <a:rPr kumimoji="0" lang="it-IT" sz="1400" b="0" i="0" u="none" strike="noStrike" kern="0" cap="none" spc="0" normalizeH="0" baseline="0" noProof="0" dirty="0" smtClean="0">
                <a:ln>
                  <a:noFill/>
                </a:ln>
                <a:solidFill>
                  <a:srgbClr val="D6ECFF">
                    <a:lumMod val="50000"/>
                  </a:srgbClr>
                </a:solidFill>
                <a:effectLst/>
                <a:uLnTx/>
                <a:uFillTx/>
              </a:rPr>
              <a:t/>
            </a:r>
            <a:br>
              <a:rPr kumimoji="0" lang="it-IT" sz="1400" b="0" i="0" u="none" strike="noStrike" kern="0" cap="none" spc="0" normalizeH="0" baseline="0" noProof="0" dirty="0" smtClean="0">
                <a:ln>
                  <a:noFill/>
                </a:ln>
                <a:solidFill>
                  <a:srgbClr val="D6ECFF">
                    <a:lumMod val="50000"/>
                  </a:srgbClr>
                </a:solidFill>
                <a:effectLst/>
                <a:uLnTx/>
                <a:uFillTx/>
              </a:rPr>
            </a:br>
            <a:endParaRPr kumimoji="0" lang="it-IT" sz="1400" b="0" i="0" u="none" strike="noStrike" kern="0" cap="none" spc="0" normalizeH="0" baseline="0" noProof="0" dirty="0">
              <a:ln>
                <a:noFill/>
              </a:ln>
              <a:solidFill>
                <a:srgbClr val="D6ECFF">
                  <a:lumMod val="50000"/>
                </a:srgbClr>
              </a:solidFill>
              <a:effectLst/>
              <a:uLnTx/>
              <a:uFillTx/>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332656"/>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4624"/>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20688"/>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Rettangolo 33"/>
          <p:cNvSpPr/>
          <p:nvPr/>
        </p:nvSpPr>
        <p:spPr>
          <a:xfrm>
            <a:off x="1331640" y="605581"/>
            <a:ext cx="7056784" cy="5601533"/>
          </a:xfrm>
          <a:prstGeom prst="rect">
            <a:avLst/>
          </a:prstGeom>
        </p:spPr>
        <p:txBody>
          <a:bodyPr wrap="square">
            <a:spAutoFit/>
          </a:bodyPr>
          <a:lstStyle/>
          <a:p>
            <a:r>
              <a:rPr lang="it-IT" sz="2000" dirty="0" smtClean="0">
                <a:solidFill>
                  <a:srgbClr val="FF0000"/>
                </a:solidFill>
              </a:rPr>
              <a:t>ANALISI DEI PUNTI DI DEBOLEZZA DI UN </a:t>
            </a:r>
            <a:r>
              <a:rPr lang="it-IT" sz="2000" dirty="0" err="1" smtClean="0">
                <a:solidFill>
                  <a:srgbClr val="FF0000"/>
                </a:solidFill>
              </a:rPr>
              <a:t>PdM</a:t>
            </a:r>
            <a:r>
              <a:rPr lang="it-IT" sz="2000" dirty="0" smtClean="0">
                <a:solidFill>
                  <a:srgbClr val="FF0000"/>
                </a:solidFill>
              </a:rPr>
              <a:t>:</a:t>
            </a:r>
            <a:r>
              <a:rPr lang="it-IT" dirty="0" smtClean="0">
                <a:solidFill>
                  <a:schemeClr val="tx2">
                    <a:lumMod val="50000"/>
                  </a:schemeClr>
                </a:solidFill>
              </a:rPr>
              <a:t/>
            </a:r>
            <a:br>
              <a:rPr lang="it-IT" dirty="0" smtClean="0">
                <a:solidFill>
                  <a:schemeClr val="tx2">
                    <a:lumMod val="50000"/>
                  </a:schemeClr>
                </a:solidFill>
              </a:rPr>
            </a:br>
            <a:r>
              <a:rPr lang="it-IT" dirty="0" smtClean="0">
                <a:solidFill>
                  <a:schemeClr val="tx2">
                    <a:lumMod val="50000"/>
                  </a:schemeClr>
                </a:solidFill>
              </a:rPr>
              <a:t>	</a:t>
            </a:r>
            <a:br>
              <a:rPr lang="it-IT" dirty="0" smtClean="0">
                <a:solidFill>
                  <a:schemeClr val="tx2">
                    <a:lumMod val="50000"/>
                  </a:schemeClr>
                </a:solidFill>
              </a:rPr>
            </a:br>
            <a:r>
              <a:rPr lang="it-IT" sz="1600" dirty="0" smtClean="0">
                <a:solidFill>
                  <a:schemeClr val="tx2">
                    <a:lumMod val="50000"/>
                  </a:schemeClr>
                </a:solidFill>
              </a:rPr>
              <a:t>1) </a:t>
            </a:r>
            <a:r>
              <a:rPr lang="it-IT" sz="1600" dirty="0" err="1" smtClean="0">
                <a:solidFill>
                  <a:schemeClr val="tx2">
                    <a:lumMod val="50000"/>
                  </a:schemeClr>
                </a:solidFill>
              </a:rPr>
              <a:t>difficolta’</a:t>
            </a:r>
            <a:r>
              <a:rPr lang="it-IT" sz="1600" dirty="0" smtClean="0">
                <a:solidFill>
                  <a:schemeClr val="tx2">
                    <a:lumMod val="50000"/>
                  </a:schemeClr>
                </a:solidFill>
              </a:rPr>
              <a:t> di condivisione e di promozione delle iniziative di miglioramento</a:t>
            </a:r>
            <a:br>
              <a:rPr lang="it-IT" sz="16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2) </a:t>
            </a:r>
            <a:r>
              <a:rPr lang="it-IT" sz="1600" dirty="0" err="1" smtClean="0">
                <a:solidFill>
                  <a:schemeClr val="tx2">
                    <a:lumMod val="50000"/>
                  </a:schemeClr>
                </a:solidFill>
              </a:rPr>
              <a:t>difficolta’</a:t>
            </a:r>
            <a:r>
              <a:rPr lang="it-IT" sz="1600" dirty="0" smtClean="0">
                <a:solidFill>
                  <a:schemeClr val="tx2">
                    <a:lumMod val="50000"/>
                  </a:schemeClr>
                </a:solidFill>
              </a:rPr>
              <a:t> di esecuzione nel processo : </a:t>
            </a:r>
            <a:br>
              <a:rPr lang="it-IT" sz="1600" dirty="0" smtClean="0">
                <a:solidFill>
                  <a:schemeClr val="tx2">
                    <a:lumMod val="50000"/>
                  </a:schemeClr>
                </a:solidFill>
              </a:rPr>
            </a:br>
            <a:r>
              <a:rPr lang="it-IT" sz="1200" dirty="0" smtClean="0">
                <a:solidFill>
                  <a:schemeClr val="tx2">
                    <a:lumMod val="50000"/>
                  </a:schemeClr>
                </a:solidFill>
              </a:rPr>
              <a:t>A) contesto socio ambientale e risorse</a:t>
            </a:r>
            <a:br>
              <a:rPr lang="it-IT" sz="1200" dirty="0" smtClean="0">
                <a:solidFill>
                  <a:schemeClr val="tx2">
                    <a:lumMod val="50000"/>
                  </a:schemeClr>
                </a:solidFill>
              </a:rPr>
            </a:br>
            <a:r>
              <a:rPr lang="it-IT" sz="1200" dirty="0" smtClean="0">
                <a:solidFill>
                  <a:schemeClr val="tx2">
                    <a:lumMod val="50000"/>
                  </a:schemeClr>
                </a:solidFill>
              </a:rPr>
              <a:t>B) ambiente organizzativo </a:t>
            </a:r>
            <a:br>
              <a:rPr lang="it-IT" sz="1200" dirty="0" smtClean="0">
                <a:solidFill>
                  <a:schemeClr val="tx2">
                    <a:lumMod val="50000"/>
                  </a:schemeClr>
                </a:solidFill>
              </a:rPr>
            </a:br>
            <a:r>
              <a:rPr lang="it-IT" sz="1200" dirty="0" smtClean="0">
                <a:solidFill>
                  <a:schemeClr val="tx2">
                    <a:lumMod val="50000"/>
                  </a:schemeClr>
                </a:solidFill>
              </a:rPr>
              <a:t>C) pratiche educativo didattiche</a:t>
            </a:r>
            <a:br>
              <a:rPr lang="it-IT" sz="1200" dirty="0" smtClean="0">
                <a:solidFill>
                  <a:schemeClr val="tx2">
                    <a:lumMod val="50000"/>
                  </a:schemeClr>
                </a:solidFill>
              </a:rPr>
            </a:br>
            <a:r>
              <a:rPr lang="it-IT" sz="1200" dirty="0" smtClean="0">
                <a:solidFill>
                  <a:schemeClr val="tx2">
                    <a:lumMod val="50000"/>
                  </a:schemeClr>
                </a:solidFill>
              </a:rPr>
              <a:t>D) esiti educativi e formativi</a:t>
            </a:r>
            <a:br>
              <a:rPr lang="it-IT" sz="12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3) OCCASIONALITA’ DELLA REALIZZAZIONE DI BUONE PRATICHE (VISSUTE COME ADEMPIMENTI)</a:t>
            </a:r>
            <a:br>
              <a:rPr lang="it-IT" sz="16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4) utilizzo formale ed asettico degli strumenti</a:t>
            </a:r>
            <a:br>
              <a:rPr lang="it-IT" sz="16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5) poco coinvolgimento nell’esecuzione delle prove invalsi</a:t>
            </a:r>
            <a:br>
              <a:rPr lang="it-IT" sz="16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6) «diffidenza» della valutazione esterna</a:t>
            </a:r>
            <a:br>
              <a:rPr lang="it-IT" sz="16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7) verifiche e monitoraggio : iniziali-in itinere-finali </a:t>
            </a:r>
            <a:br>
              <a:rPr lang="it-IT" sz="1600" dirty="0" smtClean="0">
                <a:solidFill>
                  <a:schemeClr val="tx2">
                    <a:lumMod val="50000"/>
                  </a:schemeClr>
                </a:solidFill>
              </a:rPr>
            </a:br>
            <a:r>
              <a:rPr lang="it-IT" sz="1600" dirty="0" smtClean="0">
                <a:solidFill>
                  <a:schemeClr val="tx2">
                    <a:lumMod val="50000"/>
                  </a:schemeClr>
                </a:solidFill>
              </a:rPr>
              <a:t> degli obiettivi prefissati</a:t>
            </a:r>
            <a:br>
              <a:rPr lang="it-IT" sz="1600" dirty="0" smtClean="0">
                <a:solidFill>
                  <a:schemeClr val="tx2">
                    <a:lumMod val="50000"/>
                  </a:schemeClr>
                </a:solidFill>
              </a:rPr>
            </a:br>
            <a:r>
              <a:rPr lang="it-IT" sz="1600" dirty="0" smtClean="0">
                <a:solidFill>
                  <a:schemeClr val="tx2">
                    <a:lumMod val="50000"/>
                  </a:schemeClr>
                </a:solidFill>
              </a:rPr>
              <a:t/>
            </a:r>
            <a:br>
              <a:rPr lang="it-IT" sz="1600" dirty="0" smtClean="0">
                <a:solidFill>
                  <a:schemeClr val="tx2">
                    <a:lumMod val="50000"/>
                  </a:schemeClr>
                </a:solidFill>
              </a:rPr>
            </a:br>
            <a:r>
              <a:rPr lang="it-IT" sz="1600" dirty="0" smtClean="0">
                <a:solidFill>
                  <a:schemeClr val="tx2">
                    <a:lumMod val="50000"/>
                  </a:schemeClr>
                </a:solidFill>
              </a:rPr>
              <a:t>8) </a:t>
            </a:r>
            <a:r>
              <a:rPr lang="it-IT" sz="1600" dirty="0" err="1" smtClean="0">
                <a:solidFill>
                  <a:schemeClr val="tx2">
                    <a:lumMod val="50000"/>
                  </a:schemeClr>
                </a:solidFill>
              </a:rPr>
              <a:t>difficolta’</a:t>
            </a:r>
            <a:r>
              <a:rPr lang="it-IT" sz="1600" dirty="0" smtClean="0">
                <a:solidFill>
                  <a:schemeClr val="tx2">
                    <a:lumMod val="50000"/>
                  </a:schemeClr>
                </a:solidFill>
              </a:rPr>
              <a:t> di monitoraggio dei risultati post-scolastici</a:t>
            </a:r>
            <a:endParaRPr lang="it-IT" sz="16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4" name="Tabella 33"/>
          <p:cNvGraphicFramePr>
            <a:graphicFrameLocks noGrp="1"/>
          </p:cNvGraphicFramePr>
          <p:nvPr/>
        </p:nvGraphicFramePr>
        <p:xfrm>
          <a:off x="1403648" y="1260708"/>
          <a:ext cx="7128792" cy="3680460"/>
        </p:xfrm>
        <a:graphic>
          <a:graphicData uri="http://schemas.openxmlformats.org/drawingml/2006/table">
            <a:tbl>
              <a:tblPr/>
              <a:tblGrid>
                <a:gridCol w="1112524"/>
                <a:gridCol w="6016268"/>
              </a:tblGrid>
              <a:tr h="1650089">
                <a:tc>
                  <a:txBody>
                    <a:bodyPr/>
                    <a:lstStyle/>
                    <a:p>
                      <a:pPr fontAlgn="base">
                        <a:lnSpc>
                          <a:spcPct val="115000"/>
                        </a:lnSpc>
                        <a:spcAft>
                          <a:spcPts val="1000"/>
                        </a:spcAft>
                      </a:pPr>
                      <a:r>
                        <a:rPr lang="it-IT" sz="1400" dirty="0">
                          <a:latin typeface="Times New Roman"/>
                          <a:ea typeface="Times New Roman"/>
                          <a:cs typeface="Times New Roman"/>
                        </a:rPr>
                        <a:t>Sintesi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La pianificazione di qualsivoglia azione costruttiva nel settore scolastico della formazione implica la raccolta di dati oggettivi da analizzare e interpretare. Il </a:t>
                      </a:r>
                      <a:r>
                        <a:rPr lang="it-IT" sz="1400" dirty="0" err="1">
                          <a:latin typeface="Times New Roman"/>
                          <a:ea typeface="Times New Roman"/>
                          <a:cs typeface="Times New Roman"/>
                        </a:rPr>
                        <a:t>Rav</a:t>
                      </a:r>
                      <a:r>
                        <a:rPr lang="it-IT" sz="1400" dirty="0">
                          <a:latin typeface="Times New Roman"/>
                          <a:ea typeface="Times New Roman"/>
                          <a:cs typeface="Times New Roman"/>
                        </a:rPr>
                        <a:t> e il </a:t>
                      </a:r>
                      <a:r>
                        <a:rPr lang="it-IT" sz="1400" dirty="0" err="1">
                          <a:latin typeface="Times New Roman"/>
                          <a:ea typeface="Times New Roman"/>
                          <a:cs typeface="Times New Roman"/>
                        </a:rPr>
                        <a:t>PdM</a:t>
                      </a:r>
                      <a:r>
                        <a:rPr lang="it-IT" sz="1400" dirty="0">
                          <a:latin typeface="Times New Roman"/>
                          <a:ea typeface="Times New Roman"/>
                          <a:cs typeface="Times New Roman"/>
                        </a:rPr>
                        <a:t> rappresentano i documenti in cui tali dati confluiscono per tradursi in azione. Infatti, elaborando una visione d’insieme delle attività svolte, degli obiettivi raggiunti e delle criticità emerse, tali documenti consentono la misurazione delle attività poste in essere e la riflessione sui bisogni dell’utenza e del territorio, sull’efficienza e l’efficacia dei processi, nonché sull’eventuale rimodulazione degli stessi per il raggiungimento della qualità del servizio reso all’utenza.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569">
                <a:tc>
                  <a:txBody>
                    <a:bodyPr/>
                    <a:lstStyle/>
                    <a:p>
                      <a:pPr fontAlgn="base">
                        <a:lnSpc>
                          <a:spcPct val="115000"/>
                        </a:lnSpc>
                        <a:spcAft>
                          <a:spcPts val="1000"/>
                        </a:spcAft>
                      </a:pPr>
                      <a:r>
                        <a:rPr lang="it-IT" sz="1400">
                          <a:latin typeface="Times New Roman"/>
                          <a:ea typeface="Times New Roman"/>
                          <a:cs typeface="Times New Roman"/>
                        </a:rPr>
                        <a:t>L’approccio per processi </a:t>
                      </a:r>
                      <a:endParaRPr lang="it-IT" sz="14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L’approccio per processi, basato su evidenze oggettive, comporta una costruttiva riflessione che coinvolge gli attori interessati (personale) e li sensibilizza verso obiettivi comuni, mediante la condivisione di esperienze, materiali didattici e strumenti metodologici.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911">
                <a:tc>
                  <a:txBody>
                    <a:bodyPr/>
                    <a:lstStyle/>
                    <a:p>
                      <a:pPr fontAlgn="base">
                        <a:lnSpc>
                          <a:spcPct val="115000"/>
                        </a:lnSpc>
                        <a:spcAft>
                          <a:spcPts val="1000"/>
                        </a:spcAft>
                      </a:pPr>
                      <a:r>
                        <a:rPr lang="it-IT" sz="1400" dirty="0">
                          <a:latin typeface="Times New Roman"/>
                          <a:ea typeface="Times New Roman"/>
                          <a:cs typeface="Times New Roman"/>
                        </a:rPr>
                        <a:t>Flessibilità-Concretezza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Il principio posto a fondamento del </a:t>
                      </a:r>
                      <a:r>
                        <a:rPr lang="it-IT" sz="1400" dirty="0" err="1">
                          <a:latin typeface="Times New Roman"/>
                          <a:ea typeface="Times New Roman"/>
                          <a:cs typeface="Times New Roman"/>
                        </a:rPr>
                        <a:t>PdM</a:t>
                      </a:r>
                      <a:r>
                        <a:rPr lang="it-IT" sz="1400" dirty="0">
                          <a:latin typeface="Times New Roman"/>
                          <a:ea typeface="Times New Roman"/>
                          <a:cs typeface="Times New Roman"/>
                        </a:rPr>
                        <a:t> è la creazione concertata di un piano di miglioramento che, pur ricercando soluzioni risolutive a problemi di contesto, muove da presupposti di flessibilità, fattibilità e progressività.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9442" name="Rectangle 2"/>
          <p:cNvSpPr>
            <a:spLocks noChangeArrowheads="1"/>
          </p:cNvSpPr>
          <p:nvPr/>
        </p:nvSpPr>
        <p:spPr bwMode="auto">
          <a:xfrm>
            <a:off x="1058002" y="764704"/>
            <a:ext cx="20660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it-IT" sz="2400"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Positività </a:t>
            </a:r>
            <a:r>
              <a:rPr kumimoji="0" lang="it-IT" sz="2400" b="1" i="1"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PdM</a:t>
            </a: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5" name="Tabella 34"/>
          <p:cNvGraphicFramePr>
            <a:graphicFrameLocks noGrp="1"/>
          </p:cNvGraphicFramePr>
          <p:nvPr/>
        </p:nvGraphicFramePr>
        <p:xfrm>
          <a:off x="1331640" y="1397000"/>
          <a:ext cx="7128792" cy="3189732"/>
        </p:xfrm>
        <a:graphic>
          <a:graphicData uri="http://schemas.openxmlformats.org/drawingml/2006/table">
            <a:tbl>
              <a:tblPr/>
              <a:tblGrid>
                <a:gridCol w="1112524"/>
                <a:gridCol w="6016268"/>
              </a:tblGrid>
              <a:tr h="1966950">
                <a:tc>
                  <a:txBody>
                    <a:bodyPr/>
                    <a:lstStyle/>
                    <a:p>
                      <a:pPr fontAlgn="base">
                        <a:lnSpc>
                          <a:spcPct val="115000"/>
                        </a:lnSpc>
                        <a:spcAft>
                          <a:spcPts val="1000"/>
                        </a:spcAft>
                      </a:pPr>
                      <a:r>
                        <a:rPr lang="it-IT" sz="1400">
                          <a:latin typeface="Times New Roman"/>
                          <a:ea typeface="Times New Roman"/>
                          <a:cs typeface="Times New Roman"/>
                        </a:rPr>
                        <a:t>Qualità  </a:t>
                      </a:r>
                      <a:endParaRPr lang="it-IT" sz="1400">
                        <a:latin typeface="Calibri"/>
                        <a:ea typeface="Calibri"/>
                        <a:cs typeface="Times New Roman"/>
                      </a:endParaRPr>
                    </a:p>
                    <a:p>
                      <a:pPr fontAlgn="base">
                        <a:lnSpc>
                          <a:spcPct val="115000"/>
                        </a:lnSpc>
                        <a:spcAft>
                          <a:spcPts val="1000"/>
                        </a:spcAft>
                      </a:pPr>
                      <a:r>
                        <a:rPr lang="it-IT" sz="1400">
                          <a:latin typeface="Times New Roman"/>
                          <a:ea typeface="Times New Roman"/>
                          <a:cs typeface="Times New Roman"/>
                        </a:rPr>
                        <a:t> </a:t>
                      </a:r>
                      <a:endParaRPr lang="it-IT" sz="14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La celerità dei cambiamenti storici, la globalizzazione dei mercati e la pluralità delle agenzie formative costituisce una sfida per la scuola contemporanea non solo a tenersi al passo coi tempi, ma a trovare un proprio ruolo e un’identità forte. Pertanto, la qualità non rappresenta solo l’obiettivo ultimo dell’articolato processo formativo, ma il fondamento sul quale gli studenti, grazie al percorso scolastico, diventeranno costruttori attivi della propria vita sia nel ruolo di cittadini attenti, partecipi e propositivi allo sviluppo e alla crescita sociale sia nella dimensione della realizzazione personale. La scuola, quindi, si propone di promuovere la crescita personale e umana degli studenti mediante l’offerta di una pluralità di strumenti metodologici, competenze e conoscenze spendibili anche sul mercato.  E’ opportuno che il PDM non perda mai l’obiettivo della concretezza dell’azione che si prefigge di portare a compimento legata ai processi finalizzati agli esiti e adeguata al contesto.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4" name="Tabella 33"/>
          <p:cNvGraphicFramePr>
            <a:graphicFrameLocks noGrp="1"/>
          </p:cNvGraphicFramePr>
          <p:nvPr/>
        </p:nvGraphicFramePr>
        <p:xfrm>
          <a:off x="1475656" y="1412776"/>
          <a:ext cx="6984776" cy="2232248"/>
        </p:xfrm>
        <a:graphic>
          <a:graphicData uri="http://schemas.openxmlformats.org/drawingml/2006/table">
            <a:tbl>
              <a:tblPr/>
              <a:tblGrid>
                <a:gridCol w="1090048"/>
                <a:gridCol w="5894728"/>
              </a:tblGrid>
              <a:tr h="2232248">
                <a:tc>
                  <a:txBody>
                    <a:bodyPr/>
                    <a:lstStyle/>
                    <a:p>
                      <a:pPr fontAlgn="base">
                        <a:lnSpc>
                          <a:spcPct val="115000"/>
                        </a:lnSpc>
                        <a:spcAft>
                          <a:spcPts val="1000"/>
                        </a:spcAft>
                      </a:pPr>
                      <a:r>
                        <a:rPr lang="it-IT" sz="1400">
                          <a:latin typeface="Times New Roman"/>
                          <a:ea typeface="Times New Roman"/>
                          <a:cs typeface="Times New Roman"/>
                        </a:rPr>
                        <a:t>Riflessione costruttiva </a:t>
                      </a:r>
                      <a:endParaRPr lang="it-IT" sz="14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Senza una visione d’insieme delle attività che ogni istituzione scolastica pone in essere, un’attenta lettura delle informazioni sulle ricadute di tale attività sull’utenza e sul territorio e, non ultimo senza un confronto del proprio operato con la realtà esterna locale, regionale e nazionale, non si avrebbero gli strumenti su cui organizzare una solida ed efficace pianificazione del complesso sistema scolastico, volta al miglioramento delle prestazioni e dei risultati in termini di prodotto sociale. </a:t>
                      </a:r>
                      <a:endParaRPr lang="it-IT" sz="1400" dirty="0">
                        <a:latin typeface="Calibri"/>
                        <a:ea typeface="Calibri"/>
                        <a:cs typeface="Times New Roman"/>
                      </a:endParaRPr>
                    </a:p>
                    <a:p>
                      <a:pPr algn="just" fontAlgn="base">
                        <a:lnSpc>
                          <a:spcPct val="115000"/>
                        </a:lnSpc>
                        <a:spcAft>
                          <a:spcPts val="1000"/>
                        </a:spcAft>
                      </a:pPr>
                      <a:r>
                        <a:rPr lang="it-IT" sz="1400" dirty="0">
                          <a:latin typeface="Times New Roman"/>
                          <a:ea typeface="Times New Roman"/>
                          <a:cs typeface="Times New Roman"/>
                        </a:rPr>
                        <a:t>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9" name="Picture 3"/>
          <p:cNvPicPr>
            <a:picLocks noChangeAspect="1" noChangeArrowheads="1"/>
          </p:cNvPicPr>
          <p:nvPr/>
        </p:nvPicPr>
        <p:blipFill>
          <a:blip r:embed="rId5" cstate="print"/>
          <a:srcRect/>
          <a:stretch>
            <a:fillRect/>
          </a:stretch>
        </p:blipFill>
        <p:spPr bwMode="auto">
          <a:xfrm>
            <a:off x="2627784" y="1412776"/>
            <a:ext cx="5798139" cy="3384376"/>
          </a:xfrm>
          <a:prstGeom prst="rect">
            <a:avLst/>
          </a:prstGeom>
          <a:noFill/>
          <a:ln w="9525">
            <a:noFill/>
            <a:miter lim="800000"/>
            <a:headEnd/>
            <a:tailEnd/>
          </a:ln>
        </p:spPr>
      </p:pic>
      <p:sp>
        <p:nvSpPr>
          <p:cNvPr id="43" name="Rettangolo 42"/>
          <p:cNvSpPr/>
          <p:nvPr/>
        </p:nvSpPr>
        <p:spPr>
          <a:xfrm>
            <a:off x="1403648" y="764704"/>
            <a:ext cx="4608512" cy="6480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ysClr val="windowText" lastClr="000000"/>
                </a:solidFill>
              </a:rPr>
              <a:t>Obiettivi:</a:t>
            </a:r>
            <a:endParaRPr lang="it-IT" b="1" dirty="0">
              <a:solidFill>
                <a:sysClr val="windowText" lastClr="000000"/>
              </a:solidFill>
            </a:endParaRPr>
          </a:p>
        </p:txBody>
      </p:sp>
      <p:sp>
        <p:nvSpPr>
          <p:cNvPr id="44" name="Rettangolo 43"/>
          <p:cNvSpPr/>
          <p:nvPr/>
        </p:nvSpPr>
        <p:spPr>
          <a:xfrm>
            <a:off x="3563888" y="4653136"/>
            <a:ext cx="4464496"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smtClean="0">
                <a:solidFill>
                  <a:schemeClr val="bg1">
                    <a:lumMod val="50000"/>
                  </a:schemeClr>
                </a:solidFill>
              </a:rPr>
              <a:t>QUALITY</a:t>
            </a:r>
            <a:endParaRPr lang="it-IT" sz="4400" dirty="0">
              <a:solidFill>
                <a:schemeClr val="bg1">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randombar(horizontal)">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5" name="Tabella 34"/>
          <p:cNvGraphicFramePr>
            <a:graphicFrameLocks noGrp="1"/>
          </p:cNvGraphicFramePr>
          <p:nvPr/>
        </p:nvGraphicFramePr>
        <p:xfrm>
          <a:off x="1475657" y="1396198"/>
          <a:ext cx="6984776" cy="2992200"/>
        </p:xfrm>
        <a:graphic>
          <a:graphicData uri="http://schemas.openxmlformats.org/drawingml/2006/table">
            <a:tbl>
              <a:tblPr/>
              <a:tblGrid>
                <a:gridCol w="1178029"/>
                <a:gridCol w="5806747"/>
              </a:tblGrid>
              <a:tr h="2992200">
                <a:tc>
                  <a:txBody>
                    <a:bodyPr/>
                    <a:lstStyle/>
                    <a:p>
                      <a:pPr fontAlgn="base">
                        <a:lnSpc>
                          <a:spcPct val="115000"/>
                        </a:lnSpc>
                        <a:spcAft>
                          <a:spcPts val="1000"/>
                        </a:spcAft>
                      </a:pPr>
                      <a:r>
                        <a:rPr lang="it-IT" sz="1400" dirty="0">
                          <a:latin typeface="Times New Roman"/>
                          <a:ea typeface="Times New Roman"/>
                          <a:cs typeface="Times New Roman"/>
                        </a:rPr>
                        <a:t>Condivisione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La condivisione del piano di miglioramento costituisce un punto nevralgico del processo a vari livelli: docenti e utenza. </a:t>
                      </a:r>
                      <a:endParaRPr lang="it-IT" sz="1400" dirty="0">
                        <a:latin typeface="Calibri"/>
                        <a:ea typeface="Calibri"/>
                        <a:cs typeface="Times New Roman"/>
                      </a:endParaRPr>
                    </a:p>
                    <a:p>
                      <a:pPr algn="just" fontAlgn="base">
                        <a:lnSpc>
                          <a:spcPct val="115000"/>
                        </a:lnSpc>
                        <a:spcAft>
                          <a:spcPts val="1000"/>
                        </a:spcAft>
                      </a:pPr>
                      <a:r>
                        <a:rPr lang="it-IT" sz="1400" dirty="0">
                          <a:latin typeface="Times New Roman"/>
                          <a:ea typeface="Times New Roman"/>
                          <a:cs typeface="Times New Roman"/>
                        </a:rPr>
                        <a:t>I docenti, pur impegnandosi nelle attività, risentono di una scarsa motivazione determinata dalla mancanza di riconoscimenti effettivi dell’operato profuso e da impegni sempre più gravosi a cui sono chiamati a rispondere. La complessità del sistema scolastico e le problematiche ad esso connesse sempre più raramente trovano un dialogo costruttivo con le istituzioni centrali. Tale distacco tra legislatore, proiettato al livello europeo e operatore vincolato ai contesti reali mina o comunque rallenta la condivisione di intenti. Ciò non toglie valore alla necessità di cambiamento, che viene percepito da tutti gli attori, ma non fa convergere le istanze sulle priorità. </a:t>
                      </a:r>
                      <a:r>
                        <a:rPr lang="it-IT" sz="1400" dirty="0" smtClean="0">
                          <a:latin typeface="Times New Roman"/>
                          <a:ea typeface="Times New Roman"/>
                          <a:cs typeface="Times New Roman"/>
                        </a:rPr>
                        <a:t>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5" name="Tabella 34"/>
          <p:cNvGraphicFramePr>
            <a:graphicFrameLocks noGrp="1"/>
          </p:cNvGraphicFramePr>
          <p:nvPr/>
        </p:nvGraphicFramePr>
        <p:xfrm>
          <a:off x="1475657" y="1396198"/>
          <a:ext cx="6984776" cy="4052824"/>
        </p:xfrm>
        <a:graphic>
          <a:graphicData uri="http://schemas.openxmlformats.org/drawingml/2006/table">
            <a:tbl>
              <a:tblPr/>
              <a:tblGrid>
                <a:gridCol w="1178029"/>
                <a:gridCol w="5806747"/>
              </a:tblGrid>
              <a:tr h="2992200">
                <a:tc>
                  <a:txBody>
                    <a:bodyPr/>
                    <a:lstStyle/>
                    <a:p>
                      <a:pPr fontAlgn="base">
                        <a:lnSpc>
                          <a:spcPct val="115000"/>
                        </a:lnSpc>
                        <a:spcAft>
                          <a:spcPts val="1000"/>
                        </a:spcAft>
                      </a:pPr>
                      <a:r>
                        <a:rPr lang="it-IT" sz="1400" dirty="0">
                          <a:latin typeface="Times New Roman"/>
                          <a:ea typeface="Times New Roman"/>
                          <a:cs typeface="Times New Roman"/>
                        </a:rPr>
                        <a:t>Condivisione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smtClean="0">
                          <a:latin typeface="Times New Roman"/>
                          <a:ea typeface="Times New Roman"/>
                          <a:cs typeface="Times New Roman"/>
                        </a:rPr>
                        <a:t>In </a:t>
                      </a:r>
                      <a:r>
                        <a:rPr lang="it-IT" sz="1400" dirty="0">
                          <a:latin typeface="Times New Roman"/>
                          <a:ea typeface="Times New Roman"/>
                          <a:cs typeface="Times New Roman"/>
                        </a:rPr>
                        <a:t>merito all’utenza, costituita da alunni e famiglie, si può, a ragione, sostenere che essa abbia acquisito solo in parte la necessità del cambiamento e non sempre sembra in grado di sostenere l’istituzione scolastica nelle scelte programmatiche. Infatti, l’atteggiamento delle famiglie risulta ancora limitato ad una modalità di una presenza “delegante” alla scuola le responsabilità, poco cooperante e dialogante con essa. Infine, la percezione dei cambiamenti sociali e, soprattutto economici e di mercato, da parte degli studenti sembra non aver maturato del tutto, in ragione anche dell’età evolutiva, la problematicità del contesto storico contemporaneo e solo lentamente prende coscienza della competitività e della flessibilità presente nel mondo del lavoro. La risposta positiva alle richieste sociali ed economiche ricade prioritariamente nell’acquisizione delle competenze di cittadinanza attiva come sono state declinate dalla comunità europea. Per tali motivi è fondamentale che il </a:t>
                      </a:r>
                      <a:r>
                        <a:rPr lang="it-IT" sz="1400" dirty="0" err="1">
                          <a:latin typeface="Times New Roman"/>
                          <a:ea typeface="Times New Roman"/>
                          <a:cs typeface="Times New Roman"/>
                        </a:rPr>
                        <a:t>PdM</a:t>
                      </a:r>
                      <a:r>
                        <a:rPr lang="it-IT" sz="1400" dirty="0">
                          <a:latin typeface="Times New Roman"/>
                          <a:ea typeface="Times New Roman"/>
                          <a:cs typeface="Times New Roman"/>
                        </a:rPr>
                        <a:t> sia non sbilanciato sulle proposte operative dell’istituzione scolastica, ma condiviso con l’utenza e il territorio. </a:t>
                      </a:r>
                      <a:endParaRPr lang="it-IT" sz="1400" dirty="0">
                        <a:latin typeface="Calibri"/>
                        <a:ea typeface="Calibri"/>
                        <a:cs typeface="Times New Roman"/>
                      </a:endParaRPr>
                    </a:p>
                    <a:p>
                      <a:pPr algn="just" fontAlgn="base">
                        <a:lnSpc>
                          <a:spcPct val="115000"/>
                        </a:lnSpc>
                        <a:spcAft>
                          <a:spcPts val="1000"/>
                        </a:spcAft>
                      </a:pPr>
                      <a:r>
                        <a:rPr lang="it-IT" sz="1400" dirty="0">
                          <a:latin typeface="Times New Roman"/>
                          <a:ea typeface="Times New Roman"/>
                          <a:cs typeface="Times New Roman"/>
                        </a:rPr>
                        <a:t>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5" name="Tabella 34"/>
          <p:cNvGraphicFramePr>
            <a:graphicFrameLocks noGrp="1"/>
          </p:cNvGraphicFramePr>
          <p:nvPr/>
        </p:nvGraphicFramePr>
        <p:xfrm>
          <a:off x="1475657" y="1396198"/>
          <a:ext cx="6984776" cy="2335276"/>
        </p:xfrm>
        <a:graphic>
          <a:graphicData uri="http://schemas.openxmlformats.org/drawingml/2006/table">
            <a:tbl>
              <a:tblPr/>
              <a:tblGrid>
                <a:gridCol w="1178029"/>
                <a:gridCol w="5806747"/>
              </a:tblGrid>
              <a:tr h="1071800">
                <a:tc>
                  <a:txBody>
                    <a:bodyPr/>
                    <a:lstStyle/>
                    <a:p>
                      <a:pPr fontAlgn="base">
                        <a:lnSpc>
                          <a:spcPct val="115000"/>
                        </a:lnSpc>
                        <a:spcAft>
                          <a:spcPts val="1000"/>
                        </a:spcAft>
                      </a:pPr>
                      <a:r>
                        <a:rPr lang="it-IT" sz="1400" dirty="0">
                          <a:latin typeface="Times New Roman"/>
                          <a:ea typeface="Times New Roman"/>
                          <a:cs typeface="Times New Roman"/>
                        </a:rPr>
                        <a:t>Risorse economiche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1000"/>
                        </a:spcAft>
                      </a:pPr>
                      <a:r>
                        <a:rPr lang="it-IT" sz="1400" dirty="0">
                          <a:latin typeface="Times New Roman"/>
                          <a:ea typeface="Times New Roman"/>
                          <a:cs typeface="Times New Roman"/>
                        </a:rPr>
                        <a:t>L’effettiva realizzazione del </a:t>
                      </a:r>
                      <a:r>
                        <a:rPr lang="it-IT" sz="1400" dirty="0" err="1">
                          <a:latin typeface="Times New Roman"/>
                          <a:ea typeface="Times New Roman"/>
                          <a:cs typeface="Times New Roman"/>
                        </a:rPr>
                        <a:t>PdM</a:t>
                      </a:r>
                      <a:r>
                        <a:rPr lang="it-IT" sz="1400" dirty="0">
                          <a:latin typeface="Times New Roman"/>
                          <a:ea typeface="Times New Roman"/>
                          <a:cs typeface="Times New Roman"/>
                        </a:rPr>
                        <a:t> è subordinata alle risorse finanziarie, che ormai da anni sono sempre più limitate ed insufficienti a rispondere alla complessità dei sistemi gestionali demandati alla scuola. L’Italia, infatti, risulta essere tra i Paesi che meno investono nella formazione delle nuove generazioni. Qualsivoglia piano di miglioramento, dunque, deve tenere presenti in modo vincolante le risorse a disposizione perché possa tradurre in atto le azioni programmate specie in relazione alla formazione docente (implica un contratto di docenza esterna) e nella dotazione strumentale e di servizio. </a:t>
                      </a:r>
                      <a:endParaRPr lang="it-IT" sz="1400" dirty="0">
                        <a:latin typeface="Calibri"/>
                        <a:ea typeface="Calibri"/>
                        <a:cs typeface="Times New Roman"/>
                      </a:endParaRPr>
                    </a:p>
                    <a:p>
                      <a:pPr algn="just" fontAlgn="base">
                        <a:lnSpc>
                          <a:spcPct val="115000"/>
                        </a:lnSpc>
                        <a:spcAft>
                          <a:spcPts val="1000"/>
                        </a:spcAft>
                      </a:pPr>
                      <a:r>
                        <a:rPr lang="it-IT" sz="1400" dirty="0">
                          <a:latin typeface="Times New Roman"/>
                          <a:ea typeface="Times New Roman"/>
                          <a:cs typeface="Times New Roman"/>
                        </a:rPr>
                        <a:t> </a:t>
                      </a:r>
                      <a:endParaRPr lang="it-IT" sz="14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7809" name="Rectangle 1"/>
          <p:cNvSpPr>
            <a:spLocks noChangeArrowheads="1"/>
          </p:cNvSpPr>
          <p:nvPr/>
        </p:nvSpPr>
        <p:spPr bwMode="auto">
          <a:xfrm>
            <a:off x="1331640" y="1084094"/>
            <a:ext cx="691276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ASPETTI NEGATIVI:</a:t>
            </a:r>
            <a:endParaRPr kumimoji="0" lang="it-IT"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000000"/>
                </a:solidFill>
                <a:effectLst/>
                <a:ea typeface="Calibri" pitchFamily="34" charset="0"/>
                <a:cs typeface="Times New Roman" pitchFamily="18" charset="0"/>
              </a:rPr>
              <a:t>SE SI RAGIONA IN TERMINI </a:t>
            </a:r>
            <a:r>
              <a:rPr kumimoji="0" lang="it-IT" sz="2400" b="0" i="0" u="none" strike="noStrike" cap="none" normalizeH="0" baseline="0" dirty="0" err="1" smtClean="0">
                <a:ln>
                  <a:noFill/>
                </a:ln>
                <a:solidFill>
                  <a:srgbClr val="000000"/>
                </a:solidFill>
                <a:effectLst/>
                <a:ea typeface="Calibri" pitchFamily="34" charset="0"/>
                <a:cs typeface="Times New Roman" pitchFamily="18" charset="0"/>
              </a:rPr>
              <a:t>DI</a:t>
            </a:r>
            <a:r>
              <a:rPr kumimoji="0" lang="it-IT" sz="2400" b="0" i="0" u="none" strike="noStrike" cap="none" normalizeH="0" baseline="0" dirty="0" smtClean="0">
                <a:ln>
                  <a:noFill/>
                </a:ln>
                <a:solidFill>
                  <a:srgbClr val="000000"/>
                </a:solidFill>
                <a:effectLst/>
                <a:ea typeface="Calibri" pitchFamily="34" charset="0"/>
                <a:cs typeface="Times New Roman" pitchFamily="18" charset="0"/>
              </a:rPr>
              <a:t> INDICATORI </a:t>
            </a:r>
            <a:r>
              <a:rPr kumimoji="0" lang="it-IT" sz="2400" b="0" i="0" u="none" strike="noStrike" cap="none" normalizeH="0" baseline="0" dirty="0" err="1" smtClean="0">
                <a:ln>
                  <a:noFill/>
                </a:ln>
                <a:solidFill>
                  <a:srgbClr val="000000"/>
                </a:solidFill>
                <a:effectLst/>
                <a:ea typeface="Calibri" pitchFamily="34" charset="0"/>
                <a:cs typeface="Times New Roman" pitchFamily="18" charset="0"/>
              </a:rPr>
              <a:t>DI</a:t>
            </a:r>
            <a:r>
              <a:rPr kumimoji="0" lang="it-IT" sz="2400" b="0" i="0" u="none" strike="noStrike" cap="none" normalizeH="0" baseline="0" dirty="0" smtClean="0">
                <a:ln>
                  <a:noFill/>
                </a:ln>
                <a:solidFill>
                  <a:srgbClr val="000000"/>
                </a:solidFill>
                <a:effectLst/>
                <a:ea typeface="Calibri" pitchFamily="34" charset="0"/>
                <a:cs typeface="Times New Roman" pitchFamily="18" charset="0"/>
              </a:rPr>
              <a:t> QUALITA’, </a:t>
            </a:r>
            <a:r>
              <a:rPr kumimoji="0" lang="it-IT" sz="2400" b="0" i="0" u="none" strike="noStrike" cap="none" normalizeH="0" baseline="0" dirty="0" err="1" smtClean="0">
                <a:ln>
                  <a:noFill/>
                </a:ln>
                <a:solidFill>
                  <a:srgbClr val="000000"/>
                </a:solidFill>
                <a:effectLst/>
                <a:ea typeface="Calibri" pitchFamily="34" charset="0"/>
                <a:cs typeface="Times New Roman" pitchFamily="18" charset="0"/>
              </a:rPr>
              <a:t>DI</a:t>
            </a:r>
            <a:r>
              <a:rPr kumimoji="0" lang="it-IT" sz="2400" b="0" i="0" u="none" strike="noStrike" cap="none" normalizeH="0" baseline="0" dirty="0" smtClean="0">
                <a:ln>
                  <a:noFill/>
                </a:ln>
                <a:solidFill>
                  <a:srgbClr val="000000"/>
                </a:solidFill>
                <a:effectLst/>
                <a:ea typeface="Calibri" pitchFamily="34" charset="0"/>
                <a:cs typeface="Times New Roman" pitchFamily="18" charset="0"/>
              </a:rPr>
              <a:t> AUTOVALUTAZIONE E </a:t>
            </a:r>
            <a:r>
              <a:rPr kumimoji="0" lang="it-IT" sz="2400" b="0" i="0" u="none" strike="noStrike" cap="none" normalizeH="0" baseline="0" dirty="0" err="1" smtClean="0">
                <a:ln>
                  <a:noFill/>
                </a:ln>
                <a:solidFill>
                  <a:srgbClr val="000000"/>
                </a:solidFill>
                <a:effectLst/>
                <a:ea typeface="Calibri" pitchFamily="34" charset="0"/>
                <a:cs typeface="Times New Roman" pitchFamily="18" charset="0"/>
              </a:rPr>
              <a:t>DI</a:t>
            </a:r>
            <a:r>
              <a:rPr kumimoji="0" lang="it-IT" sz="2400" b="0" i="0" u="none" strike="noStrike" cap="none" normalizeH="0" baseline="0" dirty="0" smtClean="0">
                <a:ln>
                  <a:noFill/>
                </a:ln>
                <a:solidFill>
                  <a:srgbClr val="000000"/>
                </a:solidFill>
                <a:effectLst/>
                <a:ea typeface="Calibri" pitchFamily="34" charset="0"/>
                <a:cs typeface="Times New Roman" pitchFamily="18" charset="0"/>
              </a:rPr>
              <a:t> AUTOMIGLIORAMENTO, NON ESISTONO IN ASSOLUTO ASPETTI NEGATIVI DEL PDM, SEMMAI RISCHI: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2400" b="0" i="0" u="none" strike="noStrike" cap="none" normalizeH="0" baseline="0" dirty="0" smtClean="0">
                <a:ln>
                  <a:noFill/>
                </a:ln>
                <a:solidFill>
                  <a:srgbClr val="000000"/>
                </a:solidFill>
                <a:effectLst/>
                <a:ea typeface="Calibri" pitchFamily="34" charset="0"/>
                <a:cs typeface="Times New Roman" pitchFamily="18" charset="0"/>
              </a:rPr>
              <a:t>Di scarsa coerenza e chiarezza (contesto, autovalutazione, definizione dei processi, indicatori misurabili)</a:t>
            </a:r>
            <a:endParaRPr kumimoji="0" lang="it-IT"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sz="2400" b="0" i="0" u="none" strike="noStrike" cap="none" normalizeH="0" baseline="0" dirty="0" smtClean="0">
                <a:ln>
                  <a:noFill/>
                </a:ln>
                <a:solidFill>
                  <a:srgbClr val="000000"/>
                </a:solidFill>
                <a:effectLst/>
                <a:ea typeface="Calibri" pitchFamily="34" charset="0"/>
                <a:cs typeface="Times New Roman" pitchFamily="18" charset="0"/>
              </a:rPr>
              <a:t>Di scarsa condivisione con le componenti della scuola                                                                                                                             </a:t>
            </a:r>
            <a:endParaRPr kumimoji="0" lang="it-IT" sz="2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49857" name="Rectangle 1"/>
          <p:cNvSpPr>
            <a:spLocks noChangeArrowheads="1"/>
          </p:cNvSpPr>
          <p:nvPr/>
        </p:nvSpPr>
        <p:spPr bwMode="auto">
          <a:xfrm>
            <a:off x="1403648" y="1196752"/>
            <a:ext cx="70567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ASPETTI POSITIVI</a:t>
            </a:r>
            <a:endParaRPr kumimoji="0" lang="it-IT"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1D1B11"/>
                </a:solidFill>
                <a:effectLst/>
                <a:ea typeface="Calibri" pitchFamily="34" charset="0"/>
                <a:cs typeface="Times New Roman" pitchFamily="18" charset="0"/>
              </a:rPr>
              <a:t>IL DOCUMENTO CONSENTE </a:t>
            </a:r>
            <a:r>
              <a:rPr kumimoji="0" lang="it-IT" sz="2400" b="0" i="0" u="none" strike="noStrike" cap="none" normalizeH="0" baseline="0" dirty="0" err="1" smtClean="0">
                <a:ln>
                  <a:noFill/>
                </a:ln>
                <a:solidFill>
                  <a:srgbClr val="1D1B11"/>
                </a:solidFill>
                <a:effectLst/>
                <a:ea typeface="Calibri" pitchFamily="34" charset="0"/>
                <a:cs typeface="Times New Roman" pitchFamily="18" charset="0"/>
              </a:rPr>
              <a:t>DI</a:t>
            </a:r>
            <a:r>
              <a:rPr kumimoji="0" lang="it-IT" sz="2400" b="0" i="0" u="none" strike="noStrike" cap="none" normalizeH="0" baseline="0" dirty="0" smtClean="0">
                <a:ln>
                  <a:noFill/>
                </a:ln>
                <a:solidFill>
                  <a:srgbClr val="1D1B11"/>
                </a:solidFill>
                <a:effectLst/>
                <a:ea typeface="Calibri" pitchFamily="34" charset="0"/>
                <a:cs typeface="Times New Roman" pitchFamily="18" charset="0"/>
              </a:rPr>
              <a:t> MONITORARE IN MODO SISTEMATICO  TUTTI I PROCESSI  MESSI IN ATTO, IN SEGUITO ALL’INDIVIDUAZIONE DEI PUNTI </a:t>
            </a:r>
            <a:r>
              <a:rPr kumimoji="0" lang="it-IT" sz="2400" b="0" i="0" u="none" strike="noStrike" cap="none" normalizeH="0" baseline="0" dirty="0" err="1" smtClean="0">
                <a:ln>
                  <a:noFill/>
                </a:ln>
                <a:solidFill>
                  <a:srgbClr val="1D1B11"/>
                </a:solidFill>
                <a:effectLst/>
                <a:ea typeface="Calibri" pitchFamily="34" charset="0"/>
                <a:cs typeface="Times New Roman" pitchFamily="18" charset="0"/>
              </a:rPr>
              <a:t>DI</a:t>
            </a:r>
            <a:r>
              <a:rPr kumimoji="0" lang="it-IT" sz="2400" b="0" i="0" u="none" strike="noStrike" cap="none" normalizeH="0" baseline="0" dirty="0" smtClean="0">
                <a:ln>
                  <a:noFill/>
                </a:ln>
                <a:solidFill>
                  <a:srgbClr val="1D1B11"/>
                </a:solidFill>
                <a:effectLst/>
                <a:ea typeface="Calibri" pitchFamily="34" charset="0"/>
                <a:cs typeface="Times New Roman" pitchFamily="18" charset="0"/>
              </a:rPr>
              <a:t> FORZA E DEI PUNTI CRITICI </a:t>
            </a:r>
            <a:r>
              <a:rPr kumimoji="0" lang="it-IT" sz="2400" b="0" i="0" u="none" strike="noStrike" cap="none" normalizeH="0" baseline="0" dirty="0" err="1" smtClean="0">
                <a:ln>
                  <a:noFill/>
                </a:ln>
                <a:solidFill>
                  <a:srgbClr val="1D1B11"/>
                </a:solidFill>
                <a:effectLst/>
                <a:ea typeface="Calibri" pitchFamily="34" charset="0"/>
                <a:cs typeface="Times New Roman" pitchFamily="18" charset="0"/>
              </a:rPr>
              <a:t>DI</a:t>
            </a:r>
            <a:r>
              <a:rPr kumimoji="0" lang="it-IT" sz="2400" b="0" i="0" u="none" strike="noStrike" cap="none" normalizeH="0" baseline="0" dirty="0" smtClean="0">
                <a:ln>
                  <a:noFill/>
                </a:ln>
                <a:solidFill>
                  <a:srgbClr val="1D1B11"/>
                </a:solidFill>
                <a:effectLst/>
                <a:ea typeface="Calibri" pitchFamily="34" charset="0"/>
                <a:cs typeface="Times New Roman" pitchFamily="18" charset="0"/>
              </a:rPr>
              <a:t> UNA SCUOLA, IN TUTTE LE SUE DIMENSIONI.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1D1B11"/>
                </a:solidFill>
                <a:effectLst/>
                <a:ea typeface="Calibri" pitchFamily="34" charset="0"/>
                <a:cs typeface="Times New Roman" pitchFamily="18" charset="0"/>
              </a:rPr>
              <a:t>FACILITA LA COLLABORAZIONE E CONSENTE  </a:t>
            </a:r>
            <a:r>
              <a:rPr kumimoji="0" lang="it-IT" sz="2400" b="0" i="0" u="none" strike="noStrike" cap="none" normalizeH="0" baseline="0" dirty="0" err="1" smtClean="0">
                <a:ln>
                  <a:noFill/>
                </a:ln>
                <a:solidFill>
                  <a:srgbClr val="1D1B11"/>
                </a:solidFill>
                <a:effectLst/>
                <a:ea typeface="Calibri" pitchFamily="34" charset="0"/>
                <a:cs typeface="Times New Roman" pitchFamily="18" charset="0"/>
              </a:rPr>
              <a:t>DI</a:t>
            </a:r>
            <a:r>
              <a:rPr kumimoji="0" lang="it-IT" sz="2400" b="0" i="0" u="none" strike="noStrike" cap="none" normalizeH="0" baseline="0" dirty="0" smtClean="0">
                <a:ln>
                  <a:noFill/>
                </a:ln>
                <a:solidFill>
                  <a:srgbClr val="1D1B11"/>
                </a:solidFill>
                <a:effectLst/>
                <a:ea typeface="Calibri" pitchFamily="34" charset="0"/>
                <a:cs typeface="Times New Roman" pitchFamily="18" charset="0"/>
              </a:rPr>
              <a:t> GESTIRE E TRACCIARE I DATI TECNICI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rgbClr val="1D1B1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1D1B11"/>
                </a:solidFill>
                <a:effectLst/>
                <a:ea typeface="Calibri" pitchFamily="34" charset="0"/>
                <a:cs typeface="Times New Roman" pitchFamily="18" charset="0"/>
              </a:rPr>
              <a:t>PERMETTE IL RIUTILIZZO </a:t>
            </a:r>
            <a:r>
              <a:rPr kumimoji="0" lang="it-IT" sz="2400" b="0" i="0" u="none" strike="noStrike" cap="none" normalizeH="0" baseline="0" dirty="0" err="1" smtClean="0">
                <a:ln>
                  <a:noFill/>
                </a:ln>
                <a:solidFill>
                  <a:srgbClr val="1D1B11"/>
                </a:solidFill>
                <a:effectLst/>
                <a:ea typeface="Calibri" pitchFamily="34" charset="0"/>
                <a:cs typeface="Times New Roman" pitchFamily="18" charset="0"/>
              </a:rPr>
              <a:t>DI</a:t>
            </a:r>
            <a:r>
              <a:rPr kumimoji="0" lang="it-IT" sz="2400" b="0" i="0" u="none" strike="noStrike" cap="none" normalizeH="0" baseline="0" dirty="0" smtClean="0">
                <a:ln>
                  <a:noFill/>
                </a:ln>
                <a:solidFill>
                  <a:srgbClr val="1D1B11"/>
                </a:solidFill>
                <a:effectLst/>
                <a:ea typeface="Calibri" pitchFamily="34" charset="0"/>
                <a:cs typeface="Times New Roman" pitchFamily="18" charset="0"/>
              </a:rPr>
              <a:t> PROGETTUALITA’ ESISTENTI</a:t>
            </a:r>
            <a:r>
              <a:rPr kumimoji="0" lang="it-IT" sz="2400" b="0" i="0" u="none" strike="noStrike" cap="none" normalizeH="0" baseline="0" dirty="0" smtClean="0">
                <a:ln>
                  <a:noFill/>
                </a:ln>
                <a:solidFill>
                  <a:schemeClr val="tx1"/>
                </a:solidFill>
                <a:effectLst/>
                <a:cs typeface="Arial" pitchFamily="34" charset="0"/>
              </a:rPr>
              <a:t> </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51926" name="Picture 22"/>
          <p:cNvPicPr>
            <a:picLocks noChangeAspect="1" noChangeArrowheads="1"/>
          </p:cNvPicPr>
          <p:nvPr/>
        </p:nvPicPr>
        <p:blipFill>
          <a:blip r:embed="rId5" cstate="print">
            <a:duotone>
              <a:schemeClr val="accent4">
                <a:shade val="45000"/>
                <a:satMod val="135000"/>
              </a:schemeClr>
              <a:prstClr val="white"/>
            </a:duotone>
          </a:blip>
          <a:srcRect/>
          <a:stretch>
            <a:fillRect/>
          </a:stretch>
        </p:blipFill>
        <p:spPr bwMode="auto">
          <a:xfrm>
            <a:off x="395537" y="980727"/>
            <a:ext cx="8748464" cy="5162265"/>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354" name="AutoShape 2"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8356" name="AutoShape 4"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34499" name="Picture 3"/>
          <p:cNvPicPr>
            <a:picLocks noChangeAspect="1" noChangeArrowheads="1"/>
          </p:cNvPicPr>
          <p:nvPr/>
        </p:nvPicPr>
        <p:blipFill>
          <a:blip r:embed="rId5" cstate="print"/>
          <a:srcRect r="1143" b="66577"/>
          <a:stretch>
            <a:fillRect/>
          </a:stretch>
        </p:blipFill>
        <p:spPr bwMode="auto">
          <a:xfrm>
            <a:off x="1619671" y="1340768"/>
            <a:ext cx="6782468" cy="331236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354" name="AutoShape 2"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8356" name="AutoShape 4"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1" name="Picture 3"/>
          <p:cNvPicPr>
            <a:picLocks noChangeAspect="1" noChangeArrowheads="1"/>
          </p:cNvPicPr>
          <p:nvPr/>
        </p:nvPicPr>
        <p:blipFill>
          <a:blip r:embed="rId5" cstate="print"/>
          <a:srcRect t="24669" b="22810"/>
          <a:stretch>
            <a:fillRect/>
          </a:stretch>
        </p:blipFill>
        <p:spPr bwMode="auto">
          <a:xfrm>
            <a:off x="1619672" y="1052736"/>
            <a:ext cx="6768752" cy="513526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354" name="AutoShape 2"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8356" name="AutoShape 4"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2690" name="Picture 2"/>
          <p:cNvPicPr>
            <a:picLocks noChangeAspect="1" noChangeArrowheads="1"/>
          </p:cNvPicPr>
          <p:nvPr/>
        </p:nvPicPr>
        <p:blipFill>
          <a:blip r:embed="rId5" cstate="print"/>
          <a:srcRect/>
          <a:stretch>
            <a:fillRect/>
          </a:stretch>
        </p:blipFill>
        <p:spPr bwMode="auto">
          <a:xfrm>
            <a:off x="1439863" y="1622424"/>
            <a:ext cx="7092577" cy="4090903"/>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354" name="AutoShape 2"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8356" name="AutoShape 4"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aphicFrame>
        <p:nvGraphicFramePr>
          <p:cNvPr id="38" name="Tabella 37"/>
          <p:cNvGraphicFramePr>
            <a:graphicFrameLocks noGrp="1"/>
          </p:cNvGraphicFramePr>
          <p:nvPr/>
        </p:nvGraphicFramePr>
        <p:xfrm>
          <a:off x="323528" y="836712"/>
          <a:ext cx="8568951" cy="5257800"/>
        </p:xfrm>
        <a:graphic>
          <a:graphicData uri="http://schemas.openxmlformats.org/drawingml/2006/table">
            <a:tbl>
              <a:tblPr>
                <a:tableStyleId>{69C7853C-536D-4A76-A0AE-DD22124D55A5}</a:tableStyleId>
              </a:tblPr>
              <a:tblGrid>
                <a:gridCol w="1416852"/>
                <a:gridCol w="1429027"/>
                <a:gridCol w="1469908"/>
                <a:gridCol w="1417721"/>
                <a:gridCol w="1511657"/>
                <a:gridCol w="1323786"/>
              </a:tblGrid>
              <a:tr h="889511">
                <a:tc>
                  <a:txBody>
                    <a:bodyPr/>
                    <a:lstStyle/>
                    <a:p>
                      <a:pPr>
                        <a:lnSpc>
                          <a:spcPct val="115000"/>
                        </a:lnSpc>
                        <a:spcAft>
                          <a:spcPts val="0"/>
                        </a:spcAft>
                      </a:pPr>
                      <a:r>
                        <a:rPr lang="it-IT" sz="1200" dirty="0"/>
                        <a:t>RISULTATI SCOLASTICI</a:t>
                      </a:r>
                      <a:endParaRPr lang="it-IT" sz="1200" dirty="0">
                        <a:latin typeface="Calibri"/>
                        <a:ea typeface="Calibri"/>
                        <a:cs typeface="Times New Roman"/>
                      </a:endParaRPr>
                    </a:p>
                  </a:txBody>
                  <a:tcPr marL="42520" marR="42520" marT="0" marB="0" anchor="ctr">
                    <a:solidFill>
                      <a:schemeClr val="accent2">
                        <a:lumMod val="20000"/>
                        <a:lumOff val="80000"/>
                      </a:schemeClr>
                    </a:solidFill>
                  </a:tcPr>
                </a:tc>
                <a:tc>
                  <a:txBody>
                    <a:bodyPr/>
                    <a:lstStyle/>
                    <a:p>
                      <a:pPr>
                        <a:lnSpc>
                          <a:spcPct val="115000"/>
                        </a:lnSpc>
                        <a:spcAft>
                          <a:spcPts val="0"/>
                        </a:spcAft>
                      </a:pPr>
                      <a:r>
                        <a:rPr lang="it-IT" sz="1200" dirty="0"/>
                        <a:t>Esiti degli scrutini, trasferimenti e abbandoni.</a:t>
                      </a:r>
                      <a:endParaRPr lang="it-IT" sz="1200" dirty="0">
                        <a:latin typeface="Calibri"/>
                        <a:ea typeface="Calibri"/>
                        <a:cs typeface="Times New Roman"/>
                      </a:endParaRPr>
                    </a:p>
                  </a:txBody>
                  <a:tcPr marL="42520" marR="42520" marT="0" marB="0" anchor="ctr">
                    <a:solidFill>
                      <a:schemeClr val="accent2">
                        <a:lumMod val="20000"/>
                        <a:lumOff val="80000"/>
                      </a:schemeClr>
                    </a:solidFill>
                  </a:tcPr>
                </a:tc>
                <a:tc>
                  <a:txBody>
                    <a:bodyPr/>
                    <a:lstStyle/>
                    <a:p>
                      <a:pPr>
                        <a:lnSpc>
                          <a:spcPct val="115000"/>
                        </a:lnSpc>
                        <a:spcAft>
                          <a:spcPts val="0"/>
                        </a:spcAft>
                      </a:pPr>
                      <a:r>
                        <a:rPr lang="it-IT" sz="1200" dirty="0"/>
                        <a:t>Tranne alcuni casi giustificati la scuola non perde studenti nel passaggio tra le classi e gli ordini.</a:t>
                      </a:r>
                      <a:endParaRPr lang="it-IT" sz="1200" dirty="0">
                        <a:latin typeface="Calibri"/>
                        <a:ea typeface="Calibri"/>
                        <a:cs typeface="Times New Roman"/>
                      </a:endParaRPr>
                    </a:p>
                  </a:txBody>
                  <a:tcPr marL="42520" marR="42520" marT="0" marB="0" anchor="ctr">
                    <a:solidFill>
                      <a:schemeClr val="accent2">
                        <a:lumMod val="20000"/>
                        <a:lumOff val="80000"/>
                      </a:schemeClr>
                    </a:solidFill>
                  </a:tcPr>
                </a:tc>
                <a:tc>
                  <a:txBody>
                    <a:bodyPr/>
                    <a:lstStyle/>
                    <a:p>
                      <a:pPr>
                        <a:lnSpc>
                          <a:spcPct val="115000"/>
                        </a:lnSpc>
                        <a:spcAft>
                          <a:spcPts val="0"/>
                        </a:spcAft>
                      </a:pPr>
                      <a:endParaRPr lang="it-IT" sz="1200">
                        <a:latin typeface="Calibri"/>
                        <a:ea typeface="Calibri"/>
                        <a:cs typeface="Times New Roman"/>
                      </a:endParaRPr>
                    </a:p>
                  </a:txBody>
                  <a:tcPr marL="42520" marR="42520" marT="0" marB="0" anchor="ctr">
                    <a:solidFill>
                      <a:schemeClr val="accent2">
                        <a:lumMod val="20000"/>
                        <a:lumOff val="80000"/>
                      </a:schemeClr>
                    </a:solidFill>
                  </a:tcPr>
                </a:tc>
                <a:tc>
                  <a:txBody>
                    <a:bodyPr/>
                    <a:lstStyle/>
                    <a:p>
                      <a:pPr>
                        <a:lnSpc>
                          <a:spcPct val="115000"/>
                        </a:lnSpc>
                        <a:spcAft>
                          <a:spcPts val="0"/>
                        </a:spcAft>
                      </a:pPr>
                      <a:endParaRPr lang="it-IT" sz="1200" dirty="0">
                        <a:latin typeface="Calibri"/>
                        <a:ea typeface="Calibri"/>
                        <a:cs typeface="Times New Roman"/>
                      </a:endParaRPr>
                    </a:p>
                  </a:txBody>
                  <a:tcPr marL="42520" marR="42520" marT="0" marB="0" anchor="ctr">
                    <a:solidFill>
                      <a:schemeClr val="accent2">
                        <a:lumMod val="20000"/>
                        <a:lumOff val="80000"/>
                      </a:schemeClr>
                    </a:solidFill>
                  </a:tcPr>
                </a:tc>
                <a:tc>
                  <a:txBody>
                    <a:bodyPr/>
                    <a:lstStyle/>
                    <a:p>
                      <a:pPr>
                        <a:lnSpc>
                          <a:spcPct val="115000"/>
                        </a:lnSpc>
                        <a:spcAft>
                          <a:spcPts val="0"/>
                        </a:spcAft>
                      </a:pPr>
                      <a:endParaRPr lang="it-IT" sz="1200" dirty="0">
                        <a:latin typeface="Calibri"/>
                        <a:ea typeface="Calibri"/>
                        <a:cs typeface="Times New Roman"/>
                      </a:endParaRPr>
                    </a:p>
                  </a:txBody>
                  <a:tcPr marL="42520" marR="42520" marT="0" marB="0" anchor="ctr">
                    <a:solidFill>
                      <a:schemeClr val="accent2">
                        <a:lumMod val="20000"/>
                        <a:lumOff val="80000"/>
                      </a:schemeClr>
                    </a:solidFill>
                  </a:tcPr>
                </a:tc>
              </a:tr>
              <a:tr h="1397802">
                <a:tc>
                  <a:txBody>
                    <a:bodyPr/>
                    <a:lstStyle/>
                    <a:p>
                      <a:pPr>
                        <a:lnSpc>
                          <a:spcPct val="115000"/>
                        </a:lnSpc>
                        <a:spcAft>
                          <a:spcPts val="0"/>
                        </a:spcAft>
                      </a:pPr>
                      <a:r>
                        <a:rPr lang="it-IT" sz="1200"/>
                        <a:t>RISULTATI PROVE INVALSI</a:t>
                      </a:r>
                      <a:endParaRPr lang="it-IT" sz="1200">
                        <a:latin typeface="Calibri"/>
                        <a:ea typeface="Calibri"/>
                        <a:cs typeface="Times New Roman"/>
                      </a:endParaRPr>
                    </a:p>
                  </a:txBody>
                  <a:tcPr marL="42520" marR="42520" marT="0" marB="0" anchor="ctr">
                    <a:solidFill>
                      <a:schemeClr val="accent1">
                        <a:lumMod val="20000"/>
                        <a:lumOff val="80000"/>
                      </a:schemeClr>
                    </a:solidFill>
                  </a:tcPr>
                </a:tc>
                <a:tc>
                  <a:txBody>
                    <a:bodyPr/>
                    <a:lstStyle/>
                    <a:p>
                      <a:pPr>
                        <a:lnSpc>
                          <a:spcPct val="115000"/>
                        </a:lnSpc>
                        <a:spcAft>
                          <a:spcPts val="0"/>
                        </a:spcAft>
                      </a:pPr>
                      <a:r>
                        <a:rPr lang="it-IT" sz="1200"/>
                        <a:t>Risultati degli studenti nelle prove di Italiano e Matematica.</a:t>
                      </a:r>
                    </a:p>
                    <a:p>
                      <a:pPr>
                        <a:lnSpc>
                          <a:spcPct val="115000"/>
                        </a:lnSpc>
                        <a:spcAft>
                          <a:spcPts val="0"/>
                        </a:spcAft>
                      </a:pPr>
                      <a:r>
                        <a:rPr lang="it-IT" sz="1200"/>
                        <a:t>Livelli di apprendimento degli studenti:</a:t>
                      </a:r>
                    </a:p>
                    <a:p>
                      <a:pPr>
                        <a:lnSpc>
                          <a:spcPct val="115000"/>
                        </a:lnSpc>
                        <a:spcAft>
                          <a:spcPts val="0"/>
                        </a:spcAft>
                      </a:pPr>
                      <a:r>
                        <a:rPr lang="it-IT" sz="1200"/>
                        <a:t>Variabili dei risultati fra le classi.</a:t>
                      </a:r>
                      <a:endParaRPr lang="it-IT" sz="1200">
                        <a:latin typeface="Calibri"/>
                        <a:ea typeface="Calibri"/>
                        <a:cs typeface="Times New Roman"/>
                      </a:endParaRPr>
                    </a:p>
                  </a:txBody>
                  <a:tcPr marL="42520" marR="42520" marT="0" marB="0" anchor="ctr">
                    <a:solidFill>
                      <a:schemeClr val="accent1">
                        <a:lumMod val="20000"/>
                        <a:lumOff val="80000"/>
                      </a:schemeClr>
                    </a:solidFill>
                  </a:tcPr>
                </a:tc>
                <a:tc>
                  <a:txBody>
                    <a:bodyPr/>
                    <a:lstStyle/>
                    <a:p>
                      <a:pPr>
                        <a:lnSpc>
                          <a:spcPct val="115000"/>
                        </a:lnSpc>
                        <a:spcAft>
                          <a:spcPts val="0"/>
                        </a:spcAft>
                      </a:pPr>
                      <a:endParaRPr lang="it-IT" sz="1200">
                        <a:latin typeface="Calibri"/>
                        <a:ea typeface="Calibri"/>
                        <a:cs typeface="Times New Roman"/>
                      </a:endParaRPr>
                    </a:p>
                  </a:txBody>
                  <a:tcPr marL="42520" marR="42520" marT="0" marB="0" anchor="ctr">
                    <a:solidFill>
                      <a:schemeClr val="accent1">
                        <a:lumMod val="20000"/>
                        <a:lumOff val="80000"/>
                      </a:schemeClr>
                    </a:solidFill>
                  </a:tcPr>
                </a:tc>
                <a:tc>
                  <a:txBody>
                    <a:bodyPr/>
                    <a:lstStyle/>
                    <a:p>
                      <a:pPr>
                        <a:lnSpc>
                          <a:spcPct val="115000"/>
                        </a:lnSpc>
                        <a:spcAft>
                          <a:spcPts val="0"/>
                        </a:spcAft>
                      </a:pPr>
                      <a:r>
                        <a:rPr lang="it-IT" sz="1200"/>
                        <a:t>I risultati raggiunti hanno un lieve scostamento dalla media nazionale.</a:t>
                      </a:r>
                      <a:endParaRPr lang="it-IT" sz="1200">
                        <a:latin typeface="Calibri"/>
                        <a:ea typeface="Calibri"/>
                        <a:cs typeface="Times New Roman"/>
                      </a:endParaRPr>
                    </a:p>
                  </a:txBody>
                  <a:tcPr marL="42520" marR="42520" marT="0" marB="0" anchor="ctr">
                    <a:solidFill>
                      <a:schemeClr val="accent1">
                        <a:lumMod val="20000"/>
                        <a:lumOff val="80000"/>
                      </a:schemeClr>
                    </a:solidFill>
                  </a:tcPr>
                </a:tc>
                <a:tc>
                  <a:txBody>
                    <a:bodyPr/>
                    <a:lstStyle/>
                    <a:p>
                      <a:pPr>
                        <a:lnSpc>
                          <a:spcPct val="115000"/>
                        </a:lnSpc>
                        <a:spcAft>
                          <a:spcPts val="0"/>
                        </a:spcAft>
                      </a:pPr>
                      <a:r>
                        <a:rPr lang="it-IT" sz="1200"/>
                        <a:t>Potenziamento di Matematica e Italiano per il raggiungimento degli obiettivi pari alla media nazionale.</a:t>
                      </a:r>
                      <a:endParaRPr lang="it-IT" sz="1200">
                        <a:latin typeface="Calibri"/>
                        <a:ea typeface="Calibri"/>
                        <a:cs typeface="Times New Roman"/>
                      </a:endParaRPr>
                    </a:p>
                  </a:txBody>
                  <a:tcPr marL="42520" marR="42520" marT="0" marB="0" anchor="ctr">
                    <a:solidFill>
                      <a:schemeClr val="accent1">
                        <a:lumMod val="20000"/>
                        <a:lumOff val="80000"/>
                      </a:schemeClr>
                    </a:solidFill>
                  </a:tcPr>
                </a:tc>
                <a:tc>
                  <a:txBody>
                    <a:bodyPr/>
                    <a:lstStyle/>
                    <a:p>
                      <a:pPr>
                        <a:lnSpc>
                          <a:spcPct val="115000"/>
                        </a:lnSpc>
                        <a:spcAft>
                          <a:spcPts val="0"/>
                        </a:spcAft>
                      </a:pPr>
                      <a:endParaRPr lang="it-IT" sz="1200" dirty="0">
                        <a:latin typeface="Calibri"/>
                        <a:ea typeface="Calibri"/>
                        <a:cs typeface="Times New Roman"/>
                      </a:endParaRPr>
                    </a:p>
                  </a:txBody>
                  <a:tcPr marL="42520" marR="42520" marT="0" marB="0" anchor="ctr">
                    <a:solidFill>
                      <a:schemeClr val="accent1">
                        <a:lumMod val="20000"/>
                        <a:lumOff val="80000"/>
                      </a:schemeClr>
                    </a:solidFill>
                  </a:tcPr>
                </a:tc>
              </a:tr>
              <a:tr h="1270730">
                <a:tc>
                  <a:txBody>
                    <a:bodyPr/>
                    <a:lstStyle/>
                    <a:p>
                      <a:pPr>
                        <a:lnSpc>
                          <a:spcPct val="115000"/>
                        </a:lnSpc>
                        <a:spcAft>
                          <a:spcPts val="0"/>
                        </a:spcAft>
                      </a:pPr>
                      <a:r>
                        <a:rPr lang="it-IT" sz="1200"/>
                        <a:t>COMPETENZE CHIAVE</a:t>
                      </a:r>
                      <a:endParaRPr lang="it-IT" sz="1200">
                        <a:latin typeface="Calibri"/>
                        <a:ea typeface="Calibri"/>
                        <a:cs typeface="Times New Roman"/>
                      </a:endParaRPr>
                    </a:p>
                  </a:txBody>
                  <a:tcPr marL="42520" marR="42520" marT="0" marB="0" anchor="ctr"/>
                </a:tc>
                <a:tc>
                  <a:txBody>
                    <a:bodyPr/>
                    <a:lstStyle/>
                    <a:p>
                      <a:pPr>
                        <a:lnSpc>
                          <a:spcPct val="115000"/>
                        </a:lnSpc>
                        <a:spcAft>
                          <a:spcPts val="0"/>
                        </a:spcAft>
                      </a:pPr>
                      <a:r>
                        <a:rPr lang="it-IT" sz="1200"/>
                        <a:t>Comunicazione nella lingua madre.</a:t>
                      </a:r>
                    </a:p>
                    <a:p>
                      <a:pPr>
                        <a:lnSpc>
                          <a:spcPct val="115000"/>
                        </a:lnSpc>
                        <a:spcAft>
                          <a:spcPts val="0"/>
                        </a:spcAft>
                      </a:pPr>
                      <a:r>
                        <a:rPr lang="it-IT" sz="1200"/>
                        <a:t>Comunicazione nelle lingue straniere</a:t>
                      </a:r>
                      <a:endParaRPr lang="it-IT" sz="1200">
                        <a:latin typeface="Calibri"/>
                        <a:ea typeface="Calibri"/>
                        <a:cs typeface="Times New Roman"/>
                      </a:endParaRPr>
                    </a:p>
                  </a:txBody>
                  <a:tcPr marL="42520" marR="42520" marT="0" marB="0" anchor="ctr"/>
                </a:tc>
                <a:tc>
                  <a:txBody>
                    <a:bodyPr/>
                    <a:lstStyle/>
                    <a:p>
                      <a:pPr>
                        <a:lnSpc>
                          <a:spcPct val="115000"/>
                        </a:lnSpc>
                        <a:spcAft>
                          <a:spcPts val="0"/>
                        </a:spcAft>
                      </a:pPr>
                      <a:r>
                        <a:rPr lang="it-IT" sz="1200"/>
                        <a:t>Ampliamento del curricolo con introduzione della terza lingua. Soddisfacenti risultati anche nella lingua madre.</a:t>
                      </a:r>
                      <a:endParaRPr lang="it-IT" sz="1200">
                        <a:latin typeface="Calibri"/>
                        <a:ea typeface="Calibri"/>
                        <a:cs typeface="Times New Roman"/>
                      </a:endParaRPr>
                    </a:p>
                  </a:txBody>
                  <a:tcPr marL="42520" marR="42520" marT="0" marB="0" anchor="ctr"/>
                </a:tc>
                <a:tc>
                  <a:txBody>
                    <a:bodyPr/>
                    <a:lstStyle/>
                    <a:p>
                      <a:pPr>
                        <a:lnSpc>
                          <a:spcPct val="115000"/>
                        </a:lnSpc>
                        <a:spcAft>
                          <a:spcPts val="0"/>
                        </a:spcAft>
                      </a:pPr>
                      <a:endParaRPr lang="it-IT" sz="1200">
                        <a:latin typeface="Calibri"/>
                        <a:ea typeface="Calibri"/>
                        <a:cs typeface="Times New Roman"/>
                      </a:endParaRPr>
                    </a:p>
                  </a:txBody>
                  <a:tcPr marL="42520" marR="42520" marT="0" marB="0" anchor="ctr"/>
                </a:tc>
                <a:tc>
                  <a:txBody>
                    <a:bodyPr/>
                    <a:lstStyle/>
                    <a:p>
                      <a:pPr>
                        <a:lnSpc>
                          <a:spcPct val="115000"/>
                        </a:lnSpc>
                        <a:spcAft>
                          <a:spcPts val="0"/>
                        </a:spcAft>
                      </a:pPr>
                      <a:endParaRPr lang="it-IT" sz="1200" dirty="0">
                        <a:latin typeface="Calibri"/>
                        <a:ea typeface="Calibri"/>
                        <a:cs typeface="Times New Roman"/>
                      </a:endParaRPr>
                    </a:p>
                  </a:txBody>
                  <a:tcPr marL="42520" marR="42520" marT="0" marB="0" anchor="ctr"/>
                </a:tc>
                <a:tc>
                  <a:txBody>
                    <a:bodyPr/>
                    <a:lstStyle/>
                    <a:p>
                      <a:pPr>
                        <a:lnSpc>
                          <a:spcPct val="115000"/>
                        </a:lnSpc>
                        <a:spcAft>
                          <a:spcPts val="0"/>
                        </a:spcAft>
                      </a:pPr>
                      <a:endParaRPr lang="it-IT" sz="1200" dirty="0">
                        <a:latin typeface="Calibri"/>
                        <a:ea typeface="Calibri"/>
                        <a:cs typeface="Times New Roman"/>
                      </a:endParaRPr>
                    </a:p>
                  </a:txBody>
                  <a:tcPr marL="42520" marR="42520" marT="0" marB="0" anchor="ctr"/>
                </a:tc>
              </a:tr>
              <a:tr h="762437">
                <a:tc>
                  <a:txBody>
                    <a:bodyPr/>
                    <a:lstStyle/>
                    <a:p>
                      <a:pPr>
                        <a:lnSpc>
                          <a:spcPct val="115000"/>
                        </a:lnSpc>
                        <a:spcAft>
                          <a:spcPts val="0"/>
                        </a:spcAft>
                      </a:pPr>
                      <a:r>
                        <a:rPr lang="it-IT" sz="1200"/>
                        <a:t>RISULTATI A DISTANZA</a:t>
                      </a:r>
                      <a:endParaRPr lang="it-IT" sz="1200">
                        <a:latin typeface="Calibri"/>
                        <a:ea typeface="Calibri"/>
                        <a:cs typeface="Times New Roman"/>
                      </a:endParaRPr>
                    </a:p>
                  </a:txBody>
                  <a:tcPr marL="42520" marR="42520" marT="0" marB="0" anchor="ctr">
                    <a:solidFill>
                      <a:srgbClr val="FFFF00"/>
                    </a:solidFill>
                  </a:tcPr>
                </a:tc>
                <a:tc>
                  <a:txBody>
                    <a:bodyPr/>
                    <a:lstStyle/>
                    <a:p>
                      <a:pPr>
                        <a:lnSpc>
                          <a:spcPct val="115000"/>
                        </a:lnSpc>
                        <a:spcAft>
                          <a:spcPts val="0"/>
                        </a:spcAft>
                      </a:pPr>
                      <a:r>
                        <a:rPr lang="it-IT" sz="1200"/>
                        <a:t>Prosecuzione negli studi.</a:t>
                      </a:r>
                    </a:p>
                    <a:p>
                      <a:pPr>
                        <a:lnSpc>
                          <a:spcPct val="115000"/>
                        </a:lnSpc>
                        <a:spcAft>
                          <a:spcPts val="0"/>
                        </a:spcAft>
                      </a:pPr>
                      <a:r>
                        <a:rPr lang="it-IT" sz="1200"/>
                        <a:t>Successo negli studi.</a:t>
                      </a:r>
                      <a:endParaRPr lang="it-IT" sz="1200">
                        <a:latin typeface="Calibri"/>
                        <a:ea typeface="Calibri"/>
                        <a:cs typeface="Times New Roman"/>
                      </a:endParaRPr>
                    </a:p>
                  </a:txBody>
                  <a:tcPr marL="42520" marR="42520" marT="0" marB="0" anchor="ctr">
                    <a:solidFill>
                      <a:srgbClr val="FFFF00"/>
                    </a:solidFill>
                  </a:tcPr>
                </a:tc>
                <a:tc>
                  <a:txBody>
                    <a:bodyPr/>
                    <a:lstStyle/>
                    <a:p>
                      <a:pPr>
                        <a:lnSpc>
                          <a:spcPct val="115000"/>
                        </a:lnSpc>
                        <a:spcAft>
                          <a:spcPts val="0"/>
                        </a:spcAft>
                      </a:pPr>
                      <a:r>
                        <a:rPr lang="it-IT" sz="1200"/>
                        <a:t>Raggiunto l’obiettivo del 98% delle frequenze alla Secondaria di II grado.</a:t>
                      </a:r>
                      <a:endParaRPr lang="it-IT" sz="1200">
                        <a:latin typeface="Calibri"/>
                        <a:ea typeface="Calibri"/>
                        <a:cs typeface="Times New Roman"/>
                      </a:endParaRPr>
                    </a:p>
                  </a:txBody>
                  <a:tcPr marL="42520" marR="42520" marT="0" marB="0" anchor="ctr">
                    <a:solidFill>
                      <a:srgbClr val="FFFF00"/>
                    </a:solidFill>
                  </a:tcPr>
                </a:tc>
                <a:tc>
                  <a:txBody>
                    <a:bodyPr/>
                    <a:lstStyle/>
                    <a:p>
                      <a:pPr>
                        <a:lnSpc>
                          <a:spcPct val="115000"/>
                        </a:lnSpc>
                        <a:spcAft>
                          <a:spcPts val="0"/>
                        </a:spcAft>
                      </a:pPr>
                      <a:endParaRPr lang="it-IT" sz="1200">
                        <a:latin typeface="Calibri"/>
                        <a:ea typeface="Calibri"/>
                        <a:cs typeface="Times New Roman"/>
                      </a:endParaRPr>
                    </a:p>
                  </a:txBody>
                  <a:tcPr marL="42520" marR="42520" marT="0" marB="0" anchor="ctr">
                    <a:solidFill>
                      <a:srgbClr val="FFFF00"/>
                    </a:solidFill>
                  </a:tcPr>
                </a:tc>
                <a:tc>
                  <a:txBody>
                    <a:bodyPr/>
                    <a:lstStyle/>
                    <a:p>
                      <a:pPr>
                        <a:lnSpc>
                          <a:spcPct val="115000"/>
                        </a:lnSpc>
                        <a:spcAft>
                          <a:spcPts val="0"/>
                        </a:spcAft>
                      </a:pPr>
                      <a:endParaRPr lang="it-IT" sz="1200">
                        <a:latin typeface="Calibri"/>
                        <a:ea typeface="Calibri"/>
                        <a:cs typeface="Times New Roman"/>
                      </a:endParaRPr>
                    </a:p>
                  </a:txBody>
                  <a:tcPr marL="42520" marR="42520" marT="0" marB="0" anchor="ctr">
                    <a:solidFill>
                      <a:srgbClr val="FFFF00"/>
                    </a:solidFill>
                  </a:tcPr>
                </a:tc>
                <a:tc>
                  <a:txBody>
                    <a:bodyPr/>
                    <a:lstStyle/>
                    <a:p>
                      <a:pPr>
                        <a:lnSpc>
                          <a:spcPct val="115000"/>
                        </a:lnSpc>
                        <a:spcAft>
                          <a:spcPts val="0"/>
                        </a:spcAft>
                      </a:pPr>
                      <a:endParaRPr lang="it-IT" sz="1200" dirty="0">
                        <a:latin typeface="Calibri"/>
                        <a:ea typeface="Calibri"/>
                        <a:cs typeface="Times New Roman"/>
                      </a:endParaRPr>
                    </a:p>
                  </a:txBody>
                  <a:tcPr marL="42520" marR="42520" marT="0" marB="0" anchor="ctr">
                    <a:solidFill>
                      <a:srgbClr val="FFFF00"/>
                    </a:solidFill>
                  </a:tcPr>
                </a:tc>
              </a:tr>
            </a:tbl>
          </a:graphicData>
        </a:graphic>
      </p:graphicFrame>
      <p:graphicFrame>
        <p:nvGraphicFramePr>
          <p:cNvPr id="40" name="Tabella 39"/>
          <p:cNvGraphicFramePr>
            <a:graphicFrameLocks noGrp="1"/>
          </p:cNvGraphicFramePr>
          <p:nvPr/>
        </p:nvGraphicFramePr>
        <p:xfrm>
          <a:off x="323528" y="260648"/>
          <a:ext cx="8568954" cy="420624"/>
        </p:xfrm>
        <a:graphic>
          <a:graphicData uri="http://schemas.openxmlformats.org/drawingml/2006/table">
            <a:tbl>
              <a:tblPr>
                <a:tableStyleId>{3C2FFA5D-87B4-456A-9821-1D502468CF0F}</a:tableStyleId>
              </a:tblPr>
              <a:tblGrid>
                <a:gridCol w="1384336"/>
                <a:gridCol w="1425256"/>
                <a:gridCol w="1475755"/>
                <a:gridCol w="1475755"/>
                <a:gridCol w="1440058"/>
                <a:gridCol w="1367794"/>
              </a:tblGrid>
              <a:tr h="341901">
                <a:tc>
                  <a:txBody>
                    <a:bodyPr/>
                    <a:lstStyle/>
                    <a:p>
                      <a:pPr algn="ctr">
                        <a:lnSpc>
                          <a:spcPct val="115000"/>
                        </a:lnSpc>
                        <a:spcAft>
                          <a:spcPts val="0"/>
                        </a:spcAft>
                      </a:pPr>
                      <a:r>
                        <a:rPr lang="it-IT" sz="1200" b="1" dirty="0"/>
                        <a:t>AREE</a:t>
                      </a:r>
                      <a:endParaRPr lang="it-IT" sz="1200" b="1" dirty="0">
                        <a:latin typeface="Calibri"/>
                        <a:ea typeface="Calibri"/>
                        <a:cs typeface="Times New Roman"/>
                      </a:endParaRPr>
                    </a:p>
                  </a:txBody>
                  <a:tcPr marL="66894" marR="66894" marT="0" marB="0"/>
                </a:tc>
                <a:tc>
                  <a:txBody>
                    <a:bodyPr/>
                    <a:lstStyle/>
                    <a:p>
                      <a:pPr algn="ctr">
                        <a:lnSpc>
                          <a:spcPct val="115000"/>
                        </a:lnSpc>
                        <a:spcAft>
                          <a:spcPts val="0"/>
                        </a:spcAft>
                      </a:pPr>
                      <a:r>
                        <a:rPr lang="it-IT" sz="1200" b="1" dirty="0"/>
                        <a:t>INDICATORI</a:t>
                      </a:r>
                      <a:endParaRPr lang="it-IT" sz="1200" b="1" dirty="0">
                        <a:latin typeface="Calibri"/>
                        <a:ea typeface="Calibri"/>
                        <a:cs typeface="Times New Roman"/>
                      </a:endParaRPr>
                    </a:p>
                  </a:txBody>
                  <a:tcPr marL="66894" marR="66894" marT="0" marB="0"/>
                </a:tc>
                <a:tc>
                  <a:txBody>
                    <a:bodyPr/>
                    <a:lstStyle/>
                    <a:p>
                      <a:pPr algn="ctr">
                        <a:lnSpc>
                          <a:spcPct val="115000"/>
                        </a:lnSpc>
                        <a:spcAft>
                          <a:spcPts val="0"/>
                        </a:spcAft>
                      </a:pPr>
                      <a:r>
                        <a:rPr lang="it-IT" sz="1200" b="1" dirty="0"/>
                        <a:t>PUNTI </a:t>
                      </a:r>
                      <a:r>
                        <a:rPr lang="it-IT" sz="1200" b="1" dirty="0" err="1"/>
                        <a:t>DI</a:t>
                      </a:r>
                      <a:r>
                        <a:rPr lang="it-IT" sz="1200" b="1" dirty="0"/>
                        <a:t> FORZA</a:t>
                      </a:r>
                      <a:endParaRPr lang="it-IT" sz="1200" b="1" dirty="0">
                        <a:latin typeface="Calibri"/>
                        <a:ea typeface="Calibri"/>
                        <a:cs typeface="Times New Roman"/>
                      </a:endParaRPr>
                    </a:p>
                  </a:txBody>
                  <a:tcPr marL="66894" marR="66894" marT="0" marB="0"/>
                </a:tc>
                <a:tc>
                  <a:txBody>
                    <a:bodyPr/>
                    <a:lstStyle/>
                    <a:p>
                      <a:pPr algn="ctr">
                        <a:lnSpc>
                          <a:spcPct val="115000"/>
                        </a:lnSpc>
                        <a:spcAft>
                          <a:spcPts val="0"/>
                        </a:spcAft>
                      </a:pPr>
                      <a:r>
                        <a:rPr lang="it-IT" sz="1200" b="1" dirty="0"/>
                        <a:t>PUNTI </a:t>
                      </a:r>
                      <a:r>
                        <a:rPr lang="it-IT" sz="1200" b="1" dirty="0" err="1"/>
                        <a:t>DI</a:t>
                      </a:r>
                      <a:r>
                        <a:rPr lang="it-IT" sz="1200" b="1" dirty="0"/>
                        <a:t> DEBOLEZZA</a:t>
                      </a:r>
                      <a:endParaRPr lang="it-IT" sz="1200" b="1" dirty="0">
                        <a:latin typeface="Calibri"/>
                        <a:ea typeface="Calibri"/>
                        <a:cs typeface="Times New Roman"/>
                      </a:endParaRPr>
                    </a:p>
                  </a:txBody>
                  <a:tcPr marL="66894" marR="66894" marT="0" marB="0"/>
                </a:tc>
                <a:tc>
                  <a:txBody>
                    <a:bodyPr/>
                    <a:lstStyle/>
                    <a:p>
                      <a:pPr algn="ctr">
                        <a:lnSpc>
                          <a:spcPct val="115000"/>
                        </a:lnSpc>
                        <a:spcAft>
                          <a:spcPts val="0"/>
                        </a:spcAft>
                      </a:pPr>
                      <a:r>
                        <a:rPr lang="it-IT" sz="1200" b="1" dirty="0"/>
                        <a:t>PRIORITA’</a:t>
                      </a:r>
                    </a:p>
                    <a:p>
                      <a:pPr algn="ctr">
                        <a:lnSpc>
                          <a:spcPct val="115000"/>
                        </a:lnSpc>
                        <a:spcAft>
                          <a:spcPts val="0"/>
                        </a:spcAft>
                      </a:pPr>
                      <a:r>
                        <a:rPr lang="it-IT" sz="1200" b="1" dirty="0"/>
                        <a:t>MIGLIORAMENTO</a:t>
                      </a:r>
                      <a:endParaRPr lang="it-IT" sz="1200" b="1" dirty="0">
                        <a:latin typeface="Calibri"/>
                        <a:ea typeface="Calibri"/>
                        <a:cs typeface="Times New Roman"/>
                      </a:endParaRPr>
                    </a:p>
                  </a:txBody>
                  <a:tcPr marL="66894" marR="66894" marT="0" marB="0"/>
                </a:tc>
                <a:tc>
                  <a:txBody>
                    <a:bodyPr/>
                    <a:lstStyle/>
                    <a:p>
                      <a:pPr algn="ctr">
                        <a:lnSpc>
                          <a:spcPct val="115000"/>
                        </a:lnSpc>
                        <a:spcAft>
                          <a:spcPts val="0"/>
                        </a:spcAft>
                      </a:pPr>
                      <a:endParaRPr lang="it-IT" sz="1200" b="1" dirty="0">
                        <a:latin typeface="Calibri"/>
                        <a:ea typeface="Calibri"/>
                        <a:cs typeface="Times New Roman"/>
                      </a:endParaRPr>
                    </a:p>
                  </a:txBody>
                  <a:tcPr marL="66894" marR="66894" marT="0" marB="0"/>
                </a:tc>
              </a:tr>
            </a:tbl>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8" name="Picture 6"/>
          <p:cNvPicPr>
            <a:picLocks noChangeAspect="1" noChangeArrowheads="1"/>
          </p:cNvPicPr>
          <p:nvPr/>
        </p:nvPicPr>
        <p:blipFill>
          <a:blip r:embed="rId5" cstate="print"/>
          <a:srcRect/>
          <a:stretch>
            <a:fillRect/>
          </a:stretch>
        </p:blipFill>
        <p:spPr bwMode="auto">
          <a:xfrm>
            <a:off x="1403648" y="764704"/>
            <a:ext cx="4248472" cy="532683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3"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28354" name="AutoShape 2"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28356" name="AutoShape 4" descr="https://webmail.unime.it/service/home/~/?auth=co&amp;loc=it_IT&amp;id=204482&amp;part=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35524" name="Picture 4"/>
          <p:cNvPicPr>
            <a:picLocks noChangeAspect="1" noChangeArrowheads="1"/>
          </p:cNvPicPr>
          <p:nvPr/>
        </p:nvPicPr>
        <p:blipFill>
          <a:blip r:embed="rId5" cstate="print"/>
          <a:srcRect/>
          <a:stretch>
            <a:fillRect/>
          </a:stretch>
        </p:blipFill>
        <p:spPr bwMode="auto">
          <a:xfrm>
            <a:off x="899592" y="3309400"/>
            <a:ext cx="7925836" cy="1343736"/>
          </a:xfrm>
          <a:prstGeom prst="rect">
            <a:avLst/>
          </a:prstGeom>
          <a:noFill/>
          <a:ln w="9525">
            <a:noFill/>
            <a:miter lim="800000"/>
            <a:headEnd/>
            <a:tailEnd/>
          </a:ln>
          <a:effectLst/>
        </p:spPr>
      </p:pic>
      <p:sp>
        <p:nvSpPr>
          <p:cNvPr id="42" name="Rettangolo 41"/>
          <p:cNvSpPr/>
          <p:nvPr/>
        </p:nvSpPr>
        <p:spPr>
          <a:xfrm>
            <a:off x="1907704" y="4365104"/>
            <a:ext cx="626469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E per tutti Voi il PDM </a:t>
            </a:r>
            <a:r>
              <a:rPr lang="it-IT" sz="3600" dirty="0" err="1" smtClean="0"/>
              <a:t>è…</a:t>
            </a:r>
            <a:r>
              <a:rPr lang="it-IT" sz="3600" dirty="0" smtClean="0"/>
              <a:t>..</a:t>
            </a:r>
            <a:endParaRPr lang="it-IT" sz="3600" dirty="0"/>
          </a:p>
        </p:txBody>
      </p:sp>
      <p:sp>
        <p:nvSpPr>
          <p:cNvPr id="235525" name="Rectangle 5"/>
          <p:cNvSpPr>
            <a:spLocks noChangeArrowheads="1"/>
          </p:cNvSpPr>
          <p:nvPr/>
        </p:nvSpPr>
        <p:spPr bwMode="auto">
          <a:xfrm>
            <a:off x="1331640" y="699661"/>
            <a:ext cx="727280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COS’E’ IMPRESCINDIBILE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1D1B11"/>
                </a:solidFill>
                <a:effectLst/>
                <a:latin typeface="Calibri" pitchFamily="34" charset="0"/>
                <a:ea typeface="Calibri" pitchFamily="34" charset="0"/>
                <a:cs typeface="Times New Roman" pitchFamily="18" charset="0"/>
              </a:rPr>
              <a:t>NEL PDM  NON PUO’ MANCARE IL LEGAME </a:t>
            </a:r>
            <a:r>
              <a:rPr kumimoji="0" lang="it-IT" b="0" i="0" u="none" strike="noStrike" cap="none" normalizeH="0" baseline="0" dirty="0" err="1" smtClean="0">
                <a:ln>
                  <a:noFill/>
                </a:ln>
                <a:solidFill>
                  <a:srgbClr val="1D1B11"/>
                </a:solidFill>
                <a:effectLst/>
                <a:latin typeface="Calibri" pitchFamily="34" charset="0"/>
                <a:ea typeface="Calibri" pitchFamily="34" charset="0"/>
                <a:cs typeface="Times New Roman" pitchFamily="18" charset="0"/>
              </a:rPr>
              <a:t>DI</a:t>
            </a:r>
            <a:r>
              <a:rPr kumimoji="0" lang="it-IT" b="0" i="0" u="none" strike="noStrike" cap="none" normalizeH="0" baseline="0" dirty="0" smtClean="0">
                <a:ln>
                  <a:noFill/>
                </a:ln>
                <a:solidFill>
                  <a:srgbClr val="1D1B11"/>
                </a:solidFill>
                <a:effectLst/>
                <a:latin typeface="Calibri" pitchFamily="34" charset="0"/>
                <a:ea typeface="Calibri" pitchFamily="34" charset="0"/>
                <a:cs typeface="Times New Roman" pitchFamily="18" charset="0"/>
              </a:rPr>
              <a:t> COERENZA E CONSEQUENZIALITA’ CON IL RAV, NON PUO’MANCARE LA  CORRISPONDENZA </a:t>
            </a:r>
            <a:r>
              <a:rPr kumimoji="0" lang="it-IT" b="0" i="0" u="none" strike="noStrike" cap="none" normalizeH="0" baseline="0" dirty="0" err="1" smtClean="0">
                <a:ln>
                  <a:noFill/>
                </a:ln>
                <a:solidFill>
                  <a:srgbClr val="1D1B11"/>
                </a:solidFill>
                <a:effectLst/>
                <a:latin typeface="Calibri" pitchFamily="34" charset="0"/>
                <a:ea typeface="Calibri" pitchFamily="34" charset="0"/>
                <a:cs typeface="Times New Roman" pitchFamily="18" charset="0"/>
              </a:rPr>
              <a:t>DI</a:t>
            </a:r>
            <a:r>
              <a:rPr kumimoji="0" lang="it-IT" b="0" i="0" u="none" strike="noStrike" cap="none" normalizeH="0" baseline="0" dirty="0" smtClean="0">
                <a:ln>
                  <a:noFill/>
                </a:ln>
                <a:solidFill>
                  <a:srgbClr val="1D1B11"/>
                </a:solidFill>
                <a:effectLst/>
                <a:latin typeface="Calibri" pitchFamily="34" charset="0"/>
                <a:ea typeface="Calibri" pitchFamily="34" charset="0"/>
                <a:cs typeface="Times New Roman" pitchFamily="18" charset="0"/>
              </a:rPr>
              <a:t> SIGNIFICATO ALLA TERMINOLOGIA UTILIZZATA.</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COS’E’ RAPPRESENTATIVO DEL PDM</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LA FACILE LETTURA DEL DOCUMENTO, IN QUANTO CHIARO,   FATTIBILE E COERENTE </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L’INDIVIDUAZIONE </a:t>
            </a:r>
            <a:r>
              <a:rPr kumimoji="0" lang="it-IT"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DI</a:t>
            </a:r>
            <a:r>
              <a:rPr kumimoji="0" lang="it-IT"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AZIONI E STRATEGIE E </a:t>
            </a:r>
            <a:r>
              <a:rPr kumimoji="0" lang="it-IT"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DI</a:t>
            </a:r>
            <a:r>
              <a:rPr kumimoji="0" lang="it-IT"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STRUMENTI </a:t>
            </a:r>
            <a:r>
              <a:rPr kumimoji="0" lang="it-IT"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DI</a:t>
            </a:r>
            <a:r>
              <a:rPr lang="it-IT" dirty="0" smtClean="0">
                <a:solidFill>
                  <a:srgbClr val="000000"/>
                </a:solidFill>
                <a:latin typeface="Calibri" pitchFamily="34" charset="0"/>
                <a:ea typeface="Calibri" pitchFamily="34" charset="0"/>
                <a:cs typeface="Times New Roman" pitchFamily="18" charset="0"/>
              </a:rPr>
              <a:t> </a:t>
            </a:r>
            <a:r>
              <a:rPr kumimoji="0" lang="it-IT"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MONITORAGGIO ACCESSIBILI A TUTTI.</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blinds(horizontal)">
                                      <p:cBhvr>
                                        <p:cTn id="7" dur="500"/>
                                        <p:tgtEl>
                                          <p:spTgt spid="2355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4" name="Picture 2" descr="http://www.lesfigatine.com/wp-content/uploads/2014/01/legge-di-murphy.jpg"/>
          <p:cNvPicPr>
            <a:picLocks noChangeAspect="1" noChangeArrowheads="1"/>
          </p:cNvPicPr>
          <p:nvPr/>
        </p:nvPicPr>
        <p:blipFill>
          <a:blip r:embed="rId5" cstate="print"/>
          <a:srcRect/>
          <a:stretch>
            <a:fillRect/>
          </a:stretch>
        </p:blipFill>
        <p:spPr bwMode="auto">
          <a:xfrm>
            <a:off x="755576" y="1340768"/>
            <a:ext cx="7128792" cy="4039650"/>
          </a:xfrm>
          <a:prstGeom prst="rect">
            <a:avLst/>
          </a:prstGeom>
          <a:ln w="228600" cap="sq" cmpd="thickThin">
            <a:solidFill>
              <a:srgbClr val="000000"/>
            </a:solidFill>
            <a:prstDash val="solid"/>
            <a:miter lim="800000"/>
          </a:ln>
          <a:effectLst>
            <a:innerShdw blurRad="76200">
              <a:srgbClr val="000000"/>
            </a:innerShdw>
          </a:effectLst>
        </p:spPr>
      </p:pic>
      <p:sp>
        <p:nvSpPr>
          <p:cNvPr id="35" name="Rettangolo 34"/>
          <p:cNvSpPr/>
          <p:nvPr/>
        </p:nvSpPr>
        <p:spPr>
          <a:xfrm>
            <a:off x="755576" y="1340768"/>
            <a:ext cx="7128792" cy="792088"/>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6600" b="1" dirty="0" smtClean="0">
                <a:solidFill>
                  <a:srgbClr val="C00000"/>
                </a:solidFill>
              </a:rPr>
              <a:t>QUALITY FAMILY</a:t>
            </a:r>
          </a:p>
        </p:txBody>
      </p:sp>
      <p:pic>
        <p:nvPicPr>
          <p:cNvPr id="36" name="Picture 2" descr="Image result for INSIEME"/>
          <p:cNvPicPr>
            <a:picLocks noChangeAspect="1" noChangeArrowheads="1"/>
          </p:cNvPicPr>
          <p:nvPr/>
        </p:nvPicPr>
        <p:blipFill>
          <a:blip r:embed="rId6" cstate="print"/>
          <a:srcRect/>
          <a:stretch>
            <a:fillRect/>
          </a:stretch>
        </p:blipFill>
        <p:spPr bwMode="auto">
          <a:xfrm>
            <a:off x="755576" y="2132856"/>
            <a:ext cx="7056784" cy="3242237"/>
          </a:xfrm>
          <a:prstGeom prst="rect">
            <a:avLst/>
          </a:prstGeom>
          <a:noFill/>
        </p:spPr>
      </p:pic>
      <p:pic>
        <p:nvPicPr>
          <p:cNvPr id="38" name="Picture 5" descr="C:\Users\docenti1\Downloads\IMG_3262.JPG"/>
          <p:cNvPicPr>
            <a:picLocks noChangeAspect="1" noChangeArrowheads="1"/>
          </p:cNvPicPr>
          <p:nvPr/>
        </p:nvPicPr>
        <p:blipFill>
          <a:blip r:embed="rId7" cstate="print">
            <a:duotone>
              <a:prstClr val="black"/>
              <a:schemeClr val="accent2">
                <a:tint val="45000"/>
                <a:satMod val="400000"/>
              </a:schemeClr>
            </a:duotone>
          </a:blip>
          <a:srcRect l="7000" t="85699" r="11801"/>
          <a:stretch>
            <a:fillRect/>
          </a:stretch>
        </p:blipFill>
        <p:spPr bwMode="auto">
          <a:xfrm>
            <a:off x="-1" y="3861048"/>
            <a:ext cx="9199455" cy="216024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par>
                                <p:cTn id="8" presetID="4" presetClass="entr" presetSubtype="16"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ox(in)">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heckerboard(across)">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6" name="Text Box 12"/>
          <p:cNvSpPr txBox="1">
            <a:spLocks noChangeArrowheads="1"/>
          </p:cNvSpPr>
          <p:nvPr/>
        </p:nvSpPr>
        <p:spPr bwMode="auto">
          <a:xfrm>
            <a:off x="1310381" y="1628800"/>
            <a:ext cx="7150051" cy="4154984"/>
          </a:xfrm>
          <a:prstGeom prst="rect">
            <a:avLst/>
          </a:prstGeom>
          <a:noFill/>
          <a:ln w="9525">
            <a:noFill/>
            <a:miter lim="800000"/>
            <a:headEnd/>
            <a:tailEnd/>
          </a:ln>
          <a:effectLst/>
        </p:spPr>
        <p:txBody>
          <a:bodyPr wrap="square">
            <a:spAutoFit/>
          </a:bodyPr>
          <a:lstStyle/>
          <a:p>
            <a:pPr algn="l">
              <a:lnSpc>
                <a:spcPct val="90000"/>
              </a:lnSpc>
              <a:spcBef>
                <a:spcPct val="20000"/>
              </a:spcBef>
            </a:pPr>
            <a:r>
              <a:rPr lang="it-IT" sz="2000" dirty="0">
                <a:solidFill>
                  <a:schemeClr val="accent1">
                    <a:lumMod val="75000"/>
                  </a:schemeClr>
                </a:solidFill>
              </a:rPr>
              <a:t>1) </a:t>
            </a:r>
            <a:r>
              <a:rPr lang="it-IT" sz="2000" b="1" u="sng" dirty="0">
                <a:solidFill>
                  <a:schemeClr val="accent1">
                    <a:lumMod val="75000"/>
                  </a:schemeClr>
                </a:solidFill>
              </a:rPr>
              <a:t>Alta considerazione umana del personale</a:t>
            </a:r>
            <a:r>
              <a:rPr lang="it-IT" sz="2000" b="1" dirty="0">
                <a:solidFill>
                  <a:schemeClr val="accent1">
                    <a:lumMod val="75000"/>
                  </a:schemeClr>
                </a:solidFill>
              </a:rPr>
              <a:t/>
            </a:r>
            <a:br>
              <a:rPr lang="it-IT" sz="2000" b="1" dirty="0">
                <a:solidFill>
                  <a:schemeClr val="accent1">
                    <a:lumMod val="75000"/>
                  </a:schemeClr>
                </a:solidFill>
              </a:rPr>
            </a:br>
            <a:r>
              <a:rPr lang="it-IT" sz="2000" dirty="0">
                <a:solidFill>
                  <a:schemeClr val="accent1">
                    <a:lumMod val="75000"/>
                  </a:schemeClr>
                </a:solidFill>
              </a:rPr>
              <a:t>Nei rapporti di produzione la persona è al centro. Tale centralità deve diventare un “credo” a cui seguano comportamenti concreti.</a:t>
            </a:r>
          </a:p>
          <a:p>
            <a:pPr algn="l">
              <a:lnSpc>
                <a:spcPct val="90000"/>
              </a:lnSpc>
              <a:spcBef>
                <a:spcPct val="20000"/>
              </a:spcBef>
            </a:pPr>
            <a:r>
              <a:rPr lang="it-IT" sz="2000" dirty="0">
                <a:solidFill>
                  <a:schemeClr val="accent1">
                    <a:lumMod val="75000"/>
                  </a:schemeClr>
                </a:solidFill>
              </a:rPr>
              <a:t>2)</a:t>
            </a:r>
            <a:r>
              <a:rPr lang="it-IT" sz="2000" u="sng" dirty="0">
                <a:solidFill>
                  <a:schemeClr val="accent1">
                    <a:lumMod val="75000"/>
                  </a:schemeClr>
                </a:solidFill>
              </a:rPr>
              <a:t> </a:t>
            </a:r>
            <a:r>
              <a:rPr lang="it-IT" sz="2000" b="1" u="sng" dirty="0">
                <a:solidFill>
                  <a:schemeClr val="accent1">
                    <a:lumMod val="75000"/>
                  </a:schemeClr>
                </a:solidFill>
              </a:rPr>
              <a:t>Priorità data alla qualità</a:t>
            </a:r>
            <a:br>
              <a:rPr lang="it-IT" sz="2000" b="1" u="sng" dirty="0">
                <a:solidFill>
                  <a:schemeClr val="accent1">
                    <a:lumMod val="75000"/>
                  </a:schemeClr>
                </a:solidFill>
              </a:rPr>
            </a:br>
            <a:r>
              <a:rPr lang="it-IT" sz="2000" dirty="0">
                <a:solidFill>
                  <a:schemeClr val="accent1">
                    <a:lumMod val="75000"/>
                  </a:schemeClr>
                </a:solidFill>
              </a:rPr>
              <a:t>la qualità è intesa come scelta prioritaria su cui orientare gli sforzi di tutto il personale per soddisfare il cliente con un prodotto/servizio adeguato.</a:t>
            </a:r>
          </a:p>
          <a:p>
            <a:pPr algn="l">
              <a:lnSpc>
                <a:spcPct val="90000"/>
              </a:lnSpc>
              <a:spcBef>
                <a:spcPct val="20000"/>
              </a:spcBef>
            </a:pPr>
            <a:r>
              <a:rPr lang="it-IT" sz="2000" dirty="0">
                <a:solidFill>
                  <a:schemeClr val="accent1">
                    <a:lumMod val="75000"/>
                  </a:schemeClr>
                </a:solidFill>
              </a:rPr>
              <a:t>3) </a:t>
            </a:r>
            <a:r>
              <a:rPr lang="it-IT" sz="2000" b="1" u="sng" dirty="0">
                <a:solidFill>
                  <a:schemeClr val="accent1">
                    <a:lumMod val="75000"/>
                  </a:schemeClr>
                </a:solidFill>
              </a:rPr>
              <a:t>Volontà di aumentare il contatto tra azienda e mercato</a:t>
            </a:r>
            <a:r>
              <a:rPr lang="it-IT" sz="2000" dirty="0">
                <a:solidFill>
                  <a:schemeClr val="accent1">
                    <a:lumMod val="75000"/>
                  </a:schemeClr>
                </a:solidFill>
              </a:rPr>
              <a:t/>
            </a:r>
            <a:br>
              <a:rPr lang="it-IT" sz="2000" dirty="0">
                <a:solidFill>
                  <a:schemeClr val="accent1">
                    <a:lumMod val="75000"/>
                  </a:schemeClr>
                </a:solidFill>
              </a:rPr>
            </a:br>
            <a:r>
              <a:rPr lang="it-IT" sz="2000" dirty="0">
                <a:solidFill>
                  <a:schemeClr val="accent1">
                    <a:lumMod val="75000"/>
                  </a:schemeClr>
                </a:solidFill>
              </a:rPr>
              <a:t>Ciò consente una trasformazione aziendale verso moderne unità di servizio, più “visibili” per il mercato.</a:t>
            </a:r>
          </a:p>
          <a:p>
            <a:pPr algn="l">
              <a:lnSpc>
                <a:spcPct val="90000"/>
              </a:lnSpc>
              <a:spcBef>
                <a:spcPct val="20000"/>
              </a:spcBef>
            </a:pPr>
            <a:r>
              <a:rPr lang="it-IT" sz="2000" dirty="0">
                <a:solidFill>
                  <a:schemeClr val="accent1">
                    <a:lumMod val="75000"/>
                  </a:schemeClr>
                </a:solidFill>
              </a:rPr>
              <a:t>4) </a:t>
            </a:r>
            <a:r>
              <a:rPr lang="it-IT" sz="2000" b="1" u="sng" dirty="0">
                <a:solidFill>
                  <a:schemeClr val="accent1">
                    <a:lumMod val="75000"/>
                  </a:schemeClr>
                </a:solidFill>
              </a:rPr>
              <a:t>Creazione di catene interne produttore/cliente</a:t>
            </a:r>
            <a:r>
              <a:rPr lang="it-IT" sz="2000" dirty="0">
                <a:solidFill>
                  <a:schemeClr val="accent1">
                    <a:lumMod val="75000"/>
                  </a:schemeClr>
                </a:solidFill>
              </a:rPr>
              <a:t/>
            </a:r>
            <a:br>
              <a:rPr lang="it-IT" sz="2000" dirty="0">
                <a:solidFill>
                  <a:schemeClr val="accent1">
                    <a:lumMod val="75000"/>
                  </a:schemeClr>
                </a:solidFill>
              </a:rPr>
            </a:br>
            <a:r>
              <a:rPr lang="it-IT" sz="2000" dirty="0">
                <a:solidFill>
                  <a:schemeClr val="accent1">
                    <a:lumMod val="75000"/>
                  </a:schemeClr>
                </a:solidFill>
              </a:rPr>
              <a:t>Ogni reparto a valle viene considerato un cliente dal quale ricevere indicazioni e al quale fornire un prodotto semilavorato che lo soddisfi.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dissolv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dissolv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dissolv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dissolve">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4" name="Text Box 4"/>
          <p:cNvSpPr txBox="1">
            <a:spLocks noChangeArrowheads="1"/>
          </p:cNvSpPr>
          <p:nvPr/>
        </p:nvSpPr>
        <p:spPr bwMode="auto">
          <a:xfrm>
            <a:off x="1440160" y="1096283"/>
            <a:ext cx="6948264" cy="4708981"/>
          </a:xfrm>
          <a:prstGeom prst="rect">
            <a:avLst/>
          </a:prstGeom>
          <a:noFill/>
          <a:ln w="9525">
            <a:noFill/>
            <a:miter lim="800000"/>
            <a:headEnd/>
            <a:tailEnd/>
          </a:ln>
          <a:effectLst/>
        </p:spPr>
        <p:txBody>
          <a:bodyPr wrap="square">
            <a:spAutoFit/>
          </a:bodyPr>
          <a:lstStyle/>
          <a:p>
            <a:pPr algn="l">
              <a:lnSpc>
                <a:spcPct val="90000"/>
              </a:lnSpc>
              <a:spcBef>
                <a:spcPct val="20000"/>
              </a:spcBef>
            </a:pPr>
            <a:r>
              <a:rPr lang="it-IT" sz="2000" b="1" u="sng" dirty="0">
                <a:solidFill>
                  <a:schemeClr val="accent1">
                    <a:lumMod val="75000"/>
                  </a:schemeClr>
                </a:solidFill>
              </a:rPr>
              <a:t>5) Scelta di lavorare con i dati</a:t>
            </a:r>
            <a:r>
              <a:rPr lang="it-IT" sz="2000" dirty="0">
                <a:solidFill>
                  <a:schemeClr val="accent1">
                    <a:lumMod val="75000"/>
                  </a:schemeClr>
                </a:solidFill>
              </a:rPr>
              <a:t/>
            </a:r>
            <a:br>
              <a:rPr lang="it-IT" sz="2000" dirty="0">
                <a:solidFill>
                  <a:schemeClr val="accent1">
                    <a:lumMod val="75000"/>
                  </a:schemeClr>
                </a:solidFill>
              </a:rPr>
            </a:br>
            <a:r>
              <a:rPr lang="it-IT" sz="2000" dirty="0">
                <a:solidFill>
                  <a:schemeClr val="accent1">
                    <a:lumMod val="75000"/>
                  </a:schemeClr>
                </a:solidFill>
              </a:rPr>
              <a:t>Privilegiare i metodi scientifici e l’attitudine a fare analisi e scelte con elementi concreti.</a:t>
            </a:r>
          </a:p>
          <a:p>
            <a:pPr algn="l">
              <a:lnSpc>
                <a:spcPct val="90000"/>
              </a:lnSpc>
              <a:spcBef>
                <a:spcPct val="20000"/>
              </a:spcBef>
            </a:pPr>
            <a:r>
              <a:rPr lang="it-IT" sz="2000" b="1" u="sng" dirty="0">
                <a:solidFill>
                  <a:schemeClr val="accent1">
                    <a:lumMod val="75000"/>
                  </a:schemeClr>
                </a:solidFill>
              </a:rPr>
              <a:t>6) Capacità di individuazione delle priorità</a:t>
            </a:r>
            <a:r>
              <a:rPr lang="it-IT" sz="2000" dirty="0">
                <a:solidFill>
                  <a:schemeClr val="accent1">
                    <a:lumMod val="75000"/>
                  </a:schemeClr>
                </a:solidFill>
              </a:rPr>
              <a:t/>
            </a:r>
            <a:br>
              <a:rPr lang="it-IT" sz="2000" dirty="0">
                <a:solidFill>
                  <a:schemeClr val="accent1">
                    <a:lumMod val="75000"/>
                  </a:schemeClr>
                </a:solidFill>
              </a:rPr>
            </a:br>
            <a:r>
              <a:rPr lang="it-IT" sz="2000" dirty="0">
                <a:solidFill>
                  <a:schemeClr val="accent1">
                    <a:lumMod val="75000"/>
                  </a:schemeClr>
                </a:solidFill>
              </a:rPr>
              <a:t>La consapevolezza che alcune importanti scelte o azioni condizionano la maggioranza dei risultati deve orientare il lavoro dei dirigenti e degli operatori per meglio utilizzare le risorse tempo, mezzi ed energie personali verso le attività veramente significative per l’azienda/organizzazione.</a:t>
            </a:r>
          </a:p>
          <a:p>
            <a:pPr algn="l">
              <a:lnSpc>
                <a:spcPct val="90000"/>
              </a:lnSpc>
              <a:spcBef>
                <a:spcPct val="20000"/>
              </a:spcBef>
            </a:pPr>
            <a:r>
              <a:rPr lang="it-IT" sz="2000" b="1" u="sng" dirty="0">
                <a:solidFill>
                  <a:schemeClr val="accent1">
                    <a:lumMod val="75000"/>
                  </a:schemeClr>
                </a:solidFill>
              </a:rPr>
              <a:t>7) Controllo dei processi</a:t>
            </a:r>
            <a:r>
              <a:rPr lang="it-IT" sz="2000" dirty="0">
                <a:solidFill>
                  <a:schemeClr val="accent1">
                    <a:lumMod val="75000"/>
                  </a:schemeClr>
                </a:solidFill>
              </a:rPr>
              <a:t/>
            </a:r>
            <a:br>
              <a:rPr lang="it-IT" sz="2000" dirty="0">
                <a:solidFill>
                  <a:schemeClr val="accent1">
                    <a:lumMod val="75000"/>
                  </a:schemeClr>
                </a:solidFill>
              </a:rPr>
            </a:br>
            <a:r>
              <a:rPr lang="it-IT" sz="2000" dirty="0">
                <a:solidFill>
                  <a:schemeClr val="accent1">
                    <a:lumMod val="75000"/>
                  </a:schemeClr>
                </a:solidFill>
              </a:rPr>
              <a:t>Lo spostamento dell’attenzione dai prodotti ai processi è uno dei cardini della Qualità Totale. “Come” si realizzano le attività diviene l’aspetto cui fanno riferimento le scelte e le azioni di miglioramento dell’azienda.</a:t>
            </a:r>
          </a:p>
          <a:p>
            <a:pPr algn="l">
              <a:lnSpc>
                <a:spcPct val="90000"/>
              </a:lnSpc>
              <a:spcBef>
                <a:spcPct val="20000"/>
              </a:spcBef>
            </a:pPr>
            <a:r>
              <a:rPr lang="it-IT" sz="2000" b="1" u="sng" dirty="0">
                <a:solidFill>
                  <a:schemeClr val="accent1">
                    <a:lumMod val="75000"/>
                  </a:schemeClr>
                </a:solidFill>
              </a:rPr>
              <a:t>8) Lealtà organizzativa</a:t>
            </a:r>
            <a:r>
              <a:rPr lang="it-IT" sz="2000" dirty="0">
                <a:solidFill>
                  <a:schemeClr val="accent1">
                    <a:lumMod val="75000"/>
                  </a:schemeClr>
                </a:solidFill>
              </a:rPr>
              <a:t/>
            </a:r>
            <a:br>
              <a:rPr lang="it-IT" sz="2000" dirty="0">
                <a:solidFill>
                  <a:schemeClr val="accent1">
                    <a:lumMod val="75000"/>
                  </a:schemeClr>
                </a:solidFill>
              </a:rPr>
            </a:br>
            <a:r>
              <a:rPr lang="it-IT" sz="2000" dirty="0">
                <a:solidFill>
                  <a:schemeClr val="accent1">
                    <a:lumMod val="75000"/>
                  </a:schemeClr>
                </a:solidFill>
              </a:rPr>
              <a:t>Presenza di una cultura positiva nei rapporti interpersonali.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dissolv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dissolve">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dissolve">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dissolve">
                                      <p:cBhvr>
                                        <p:cTn id="2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5" name="Picture 3"/>
          <p:cNvPicPr>
            <a:picLocks noChangeAspect="1" noChangeArrowheads="1"/>
          </p:cNvPicPr>
          <p:nvPr/>
        </p:nvPicPr>
        <p:blipFill>
          <a:blip r:embed="rId5" cstate="print"/>
          <a:srcRect/>
          <a:stretch>
            <a:fillRect/>
          </a:stretch>
        </p:blipFill>
        <p:spPr bwMode="auto">
          <a:xfrm>
            <a:off x="4209258" y="1700808"/>
            <a:ext cx="4251174" cy="4392488"/>
          </a:xfrm>
          <a:prstGeom prst="rect">
            <a:avLst/>
          </a:prstGeom>
          <a:noFill/>
          <a:ln w="9525">
            <a:noFill/>
            <a:miter lim="800000"/>
            <a:headEnd/>
            <a:tailEnd/>
          </a:ln>
        </p:spPr>
      </p:pic>
      <p:sp>
        <p:nvSpPr>
          <p:cNvPr id="36" name="Parentesi graffa aperta 35"/>
          <p:cNvSpPr/>
          <p:nvPr/>
        </p:nvSpPr>
        <p:spPr>
          <a:xfrm>
            <a:off x="3498638" y="2636912"/>
            <a:ext cx="648072"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8" name="Parentesi graffa aperta 37"/>
          <p:cNvSpPr/>
          <p:nvPr/>
        </p:nvSpPr>
        <p:spPr>
          <a:xfrm>
            <a:off x="3570646" y="4077072"/>
            <a:ext cx="576064"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9" name="Parentesi graffa aperta 38"/>
          <p:cNvSpPr/>
          <p:nvPr/>
        </p:nvSpPr>
        <p:spPr>
          <a:xfrm>
            <a:off x="3570646" y="5013176"/>
            <a:ext cx="576064"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0" name="Ritaglia singolo angolo rettangolo 39"/>
          <p:cNvSpPr/>
          <p:nvPr/>
        </p:nvSpPr>
        <p:spPr>
          <a:xfrm>
            <a:off x="618318" y="2924944"/>
            <a:ext cx="280831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t>Livello</a:t>
            </a:r>
          </a:p>
          <a:p>
            <a:pPr algn="ctr"/>
            <a:r>
              <a:rPr lang="it-IT" dirty="0" smtClean="0"/>
              <a:t>Strategico - Organizzativo</a:t>
            </a:r>
            <a:endParaRPr lang="it-IT" dirty="0"/>
          </a:p>
        </p:txBody>
      </p:sp>
      <p:sp>
        <p:nvSpPr>
          <p:cNvPr id="41" name="Ritaglia singolo angolo rettangolo 40"/>
          <p:cNvSpPr/>
          <p:nvPr/>
        </p:nvSpPr>
        <p:spPr>
          <a:xfrm>
            <a:off x="618318" y="4077072"/>
            <a:ext cx="280831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t>Livello</a:t>
            </a:r>
          </a:p>
          <a:p>
            <a:pPr algn="ctr"/>
            <a:r>
              <a:rPr lang="it-IT" dirty="0" smtClean="0"/>
              <a:t>Tattico - Operativo</a:t>
            </a:r>
            <a:endParaRPr lang="it-IT" dirty="0"/>
          </a:p>
        </p:txBody>
      </p:sp>
      <p:sp>
        <p:nvSpPr>
          <p:cNvPr id="42" name="Ritaglia singolo angolo rettangolo 41"/>
          <p:cNvSpPr/>
          <p:nvPr/>
        </p:nvSpPr>
        <p:spPr>
          <a:xfrm>
            <a:off x="618318" y="5157192"/>
            <a:ext cx="2808312" cy="720080"/>
          </a:xfrm>
          <a:prstGeom prst="snip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t>Livello</a:t>
            </a:r>
          </a:p>
          <a:p>
            <a:pPr algn="ctr"/>
            <a:r>
              <a:rPr lang="it-IT" dirty="0" smtClean="0"/>
              <a:t>Revisione - Riavvio</a:t>
            </a:r>
            <a:endParaRPr lang="it-IT"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88" name="Picture 2"/>
          <p:cNvPicPr>
            <a:picLocks noChangeAspect="1" noChangeArrowheads="1"/>
          </p:cNvPicPr>
          <p:nvPr/>
        </p:nvPicPr>
        <p:blipFill>
          <a:blip r:embed="rId5" cstate="print">
            <a:clrChange>
              <a:clrFrom>
                <a:srgbClr val="FEFEFE"/>
              </a:clrFrom>
              <a:clrTo>
                <a:srgbClr val="FEFEFE">
                  <a:alpha val="0"/>
                </a:srgbClr>
              </a:clrTo>
            </a:clrChange>
            <a:duotone>
              <a:prstClr val="black"/>
              <a:schemeClr val="bg1">
                <a:tint val="45000"/>
                <a:satMod val="400000"/>
              </a:schemeClr>
            </a:duotone>
          </a:blip>
          <a:srcRect/>
          <a:stretch>
            <a:fillRect/>
          </a:stretch>
        </p:blipFill>
        <p:spPr bwMode="auto">
          <a:xfrm>
            <a:off x="611560" y="2276872"/>
            <a:ext cx="7610475" cy="523875"/>
          </a:xfrm>
          <a:prstGeom prst="rect">
            <a:avLst/>
          </a:prstGeom>
          <a:noFill/>
          <a:ln w="9525">
            <a:noFill/>
            <a:miter lim="800000"/>
            <a:headEnd/>
            <a:tailEnd/>
          </a:ln>
        </p:spPr>
      </p:pic>
      <p:pic>
        <p:nvPicPr>
          <p:cNvPr id="189" name="Picture 4"/>
          <p:cNvPicPr>
            <a:picLocks noChangeAspect="1" noChangeArrowheads="1"/>
          </p:cNvPicPr>
          <p:nvPr/>
        </p:nvPicPr>
        <p:blipFill>
          <a:blip r:embed="rId6" cstate="print"/>
          <a:srcRect/>
          <a:stretch>
            <a:fillRect/>
          </a:stretch>
        </p:blipFill>
        <p:spPr bwMode="auto">
          <a:xfrm>
            <a:off x="539552" y="1340768"/>
            <a:ext cx="7632848" cy="5040782"/>
          </a:xfrm>
          <a:prstGeom prst="rect">
            <a:avLst/>
          </a:prstGeom>
          <a:noFill/>
          <a:ln w="9525">
            <a:noFill/>
            <a:miter lim="800000"/>
            <a:headEnd/>
            <a:tailEnd/>
          </a:ln>
        </p:spPr>
      </p:pic>
      <p:pic>
        <p:nvPicPr>
          <p:cNvPr id="190" name="Picture 3"/>
          <p:cNvPicPr>
            <a:picLocks noChangeAspect="1" noChangeArrowheads="1"/>
          </p:cNvPicPr>
          <p:nvPr/>
        </p:nvPicPr>
        <p:blipFill>
          <a:blip r:embed="rId7" cstate="print"/>
          <a:srcRect/>
          <a:stretch>
            <a:fillRect/>
          </a:stretch>
        </p:blipFill>
        <p:spPr bwMode="auto">
          <a:xfrm>
            <a:off x="2195736" y="1484784"/>
            <a:ext cx="4600575" cy="590550"/>
          </a:xfrm>
          <a:prstGeom prst="rect">
            <a:avLst/>
          </a:prstGeom>
          <a:noFill/>
          <a:ln w="9525">
            <a:solidFill>
              <a:srgbClr val="FF0000"/>
            </a:solidFill>
            <a:miter lim="800000"/>
            <a:headEnd/>
            <a:tailEnd/>
          </a:ln>
        </p:spPr>
      </p:pic>
      <p:pic>
        <p:nvPicPr>
          <p:cNvPr id="191" name="Picture 4"/>
          <p:cNvPicPr>
            <a:picLocks noChangeAspect="1" noChangeArrowheads="1"/>
          </p:cNvPicPr>
          <p:nvPr/>
        </p:nvPicPr>
        <p:blipFill>
          <a:blip r:embed="rId8" cstate="print"/>
          <a:srcRect/>
          <a:stretch>
            <a:fillRect/>
          </a:stretch>
        </p:blipFill>
        <p:spPr bwMode="auto">
          <a:xfrm>
            <a:off x="2411760" y="2132856"/>
            <a:ext cx="4676775" cy="1390650"/>
          </a:xfrm>
          <a:prstGeom prst="rect">
            <a:avLst/>
          </a:prstGeom>
          <a:noFill/>
          <a:ln w="9525">
            <a:solidFill>
              <a:srgbClr val="FF0000"/>
            </a:solidFill>
            <a:miter lim="800000"/>
            <a:headEnd/>
            <a:tailEnd/>
          </a:ln>
        </p:spPr>
      </p:pic>
      <p:sp>
        <p:nvSpPr>
          <p:cNvPr id="192" name="Ovale 191"/>
          <p:cNvSpPr/>
          <p:nvPr/>
        </p:nvSpPr>
        <p:spPr>
          <a:xfrm>
            <a:off x="395536" y="1916832"/>
            <a:ext cx="158417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3" name="Picture 5"/>
          <p:cNvPicPr>
            <a:picLocks noChangeAspect="1" noChangeArrowheads="1"/>
          </p:cNvPicPr>
          <p:nvPr/>
        </p:nvPicPr>
        <p:blipFill>
          <a:blip r:embed="rId9" cstate="print"/>
          <a:srcRect/>
          <a:stretch>
            <a:fillRect/>
          </a:stretch>
        </p:blipFill>
        <p:spPr bwMode="auto">
          <a:xfrm>
            <a:off x="539552" y="4509120"/>
            <a:ext cx="4857750" cy="695325"/>
          </a:xfrm>
          <a:prstGeom prst="rect">
            <a:avLst/>
          </a:prstGeom>
          <a:noFill/>
          <a:ln w="9525">
            <a:solidFill>
              <a:srgbClr val="FF0000"/>
            </a:solidFill>
            <a:miter lim="800000"/>
            <a:headEnd/>
            <a:tailEnd/>
          </a:ln>
        </p:spPr>
      </p:pic>
      <p:sp>
        <p:nvSpPr>
          <p:cNvPr id="194" name="Ovale 193"/>
          <p:cNvSpPr/>
          <p:nvPr/>
        </p:nvSpPr>
        <p:spPr>
          <a:xfrm>
            <a:off x="467544" y="5157192"/>
            <a:ext cx="158417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5" name="Picture 6"/>
          <p:cNvPicPr>
            <a:picLocks noChangeAspect="1" noChangeArrowheads="1"/>
          </p:cNvPicPr>
          <p:nvPr/>
        </p:nvPicPr>
        <p:blipFill>
          <a:blip r:embed="rId10" cstate="print"/>
          <a:srcRect/>
          <a:stretch>
            <a:fillRect/>
          </a:stretch>
        </p:blipFill>
        <p:spPr bwMode="auto">
          <a:xfrm>
            <a:off x="3100164" y="2348880"/>
            <a:ext cx="3057525" cy="466725"/>
          </a:xfrm>
          <a:prstGeom prst="rect">
            <a:avLst/>
          </a:prstGeom>
          <a:noFill/>
          <a:ln w="9525">
            <a:solidFill>
              <a:srgbClr val="0070C0"/>
            </a:solidFill>
            <a:miter lim="800000"/>
            <a:headEnd/>
            <a:tailEnd/>
          </a:ln>
        </p:spPr>
      </p:pic>
      <p:pic>
        <p:nvPicPr>
          <p:cNvPr id="196" name="Picture 7"/>
          <p:cNvPicPr>
            <a:picLocks noChangeAspect="1" noChangeArrowheads="1"/>
          </p:cNvPicPr>
          <p:nvPr/>
        </p:nvPicPr>
        <p:blipFill>
          <a:blip r:embed="rId11" cstate="print"/>
          <a:srcRect/>
          <a:stretch>
            <a:fillRect/>
          </a:stretch>
        </p:blipFill>
        <p:spPr bwMode="auto">
          <a:xfrm>
            <a:off x="3172172" y="2708920"/>
            <a:ext cx="1371600" cy="323850"/>
          </a:xfrm>
          <a:prstGeom prst="rect">
            <a:avLst/>
          </a:prstGeom>
          <a:noFill/>
          <a:ln w="9525">
            <a:solidFill>
              <a:srgbClr val="0070C0"/>
            </a:solidFill>
            <a:miter lim="800000"/>
            <a:headEnd/>
            <a:tailEnd/>
          </a:ln>
        </p:spPr>
      </p:pic>
      <p:pic>
        <p:nvPicPr>
          <p:cNvPr id="197" name="Picture 8"/>
          <p:cNvPicPr>
            <a:picLocks noChangeAspect="1" noChangeArrowheads="1"/>
          </p:cNvPicPr>
          <p:nvPr/>
        </p:nvPicPr>
        <p:blipFill>
          <a:blip r:embed="rId12" cstate="print"/>
          <a:srcRect/>
          <a:stretch>
            <a:fillRect/>
          </a:stretch>
        </p:blipFill>
        <p:spPr bwMode="auto">
          <a:xfrm>
            <a:off x="3172172" y="2996952"/>
            <a:ext cx="3848100" cy="581025"/>
          </a:xfrm>
          <a:prstGeom prst="rect">
            <a:avLst/>
          </a:prstGeom>
          <a:noFill/>
          <a:ln w="9525">
            <a:solidFill>
              <a:srgbClr val="0070C0"/>
            </a:solidFill>
            <a:miter lim="800000"/>
            <a:headEnd/>
            <a:tailEnd/>
          </a:ln>
        </p:spPr>
      </p:pic>
      <p:sp>
        <p:nvSpPr>
          <p:cNvPr id="198" name="Ovale 197"/>
          <p:cNvSpPr/>
          <p:nvPr/>
        </p:nvSpPr>
        <p:spPr>
          <a:xfrm>
            <a:off x="3851920" y="3356992"/>
            <a:ext cx="1080120" cy="1008112"/>
          </a:xfrm>
          <a:prstGeom prst="ellipse">
            <a:avLst/>
          </a:prstGeom>
          <a:no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9" name="Ovale 198"/>
          <p:cNvSpPr/>
          <p:nvPr/>
        </p:nvSpPr>
        <p:spPr>
          <a:xfrm>
            <a:off x="2483768" y="3356992"/>
            <a:ext cx="1008112" cy="100811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0" name="Picture 9"/>
          <p:cNvPicPr>
            <a:picLocks noChangeAspect="1" noChangeArrowheads="1"/>
          </p:cNvPicPr>
          <p:nvPr/>
        </p:nvPicPr>
        <p:blipFill>
          <a:blip r:embed="rId13" cstate="print"/>
          <a:srcRect/>
          <a:stretch>
            <a:fillRect/>
          </a:stretch>
        </p:blipFill>
        <p:spPr bwMode="auto">
          <a:xfrm>
            <a:off x="3491880" y="3284984"/>
            <a:ext cx="4829175" cy="495300"/>
          </a:xfrm>
          <a:prstGeom prst="rect">
            <a:avLst/>
          </a:prstGeom>
          <a:noFill/>
          <a:ln w="9525">
            <a:solidFill>
              <a:srgbClr val="7030A0"/>
            </a:solidFill>
            <a:miter lim="800000"/>
            <a:headEnd/>
            <a:tailEnd/>
          </a:ln>
        </p:spPr>
      </p:pic>
      <p:pic>
        <p:nvPicPr>
          <p:cNvPr id="201" name="Picture 10"/>
          <p:cNvPicPr>
            <a:picLocks noChangeAspect="1" noChangeArrowheads="1"/>
          </p:cNvPicPr>
          <p:nvPr/>
        </p:nvPicPr>
        <p:blipFill>
          <a:blip r:embed="rId14" cstate="print"/>
          <a:srcRect/>
          <a:stretch>
            <a:fillRect/>
          </a:stretch>
        </p:blipFill>
        <p:spPr bwMode="auto">
          <a:xfrm>
            <a:off x="3833192" y="3861048"/>
            <a:ext cx="4267200" cy="1657350"/>
          </a:xfrm>
          <a:prstGeom prst="rect">
            <a:avLst/>
          </a:prstGeom>
          <a:noFill/>
          <a:ln w="9525">
            <a:solidFill>
              <a:srgbClr val="7030A0"/>
            </a:solidFill>
            <a:miter lim="800000"/>
            <a:headEnd/>
            <a:tailEnd/>
          </a:ln>
        </p:spPr>
      </p:pic>
      <p:pic>
        <p:nvPicPr>
          <p:cNvPr id="202" name="Picture 11"/>
          <p:cNvPicPr>
            <a:picLocks noChangeAspect="1" noChangeArrowheads="1"/>
          </p:cNvPicPr>
          <p:nvPr/>
        </p:nvPicPr>
        <p:blipFill>
          <a:blip r:embed="rId15" cstate="print"/>
          <a:srcRect/>
          <a:stretch>
            <a:fillRect/>
          </a:stretch>
        </p:blipFill>
        <p:spPr bwMode="auto">
          <a:xfrm>
            <a:off x="3306266" y="5589240"/>
            <a:ext cx="5010150" cy="657225"/>
          </a:xfrm>
          <a:prstGeom prst="rect">
            <a:avLst/>
          </a:prstGeom>
          <a:noFill/>
          <a:ln w="9525">
            <a:solidFill>
              <a:srgbClr val="7030A0"/>
            </a:solidFill>
            <a:miter lim="800000"/>
            <a:headEnd/>
            <a:tailEnd/>
          </a:ln>
        </p:spPr>
      </p:pic>
      <p:pic>
        <p:nvPicPr>
          <p:cNvPr id="203" name="Picture 12"/>
          <p:cNvPicPr>
            <a:picLocks noChangeAspect="1" noChangeArrowheads="1"/>
          </p:cNvPicPr>
          <p:nvPr/>
        </p:nvPicPr>
        <p:blipFill>
          <a:blip r:embed="rId16" cstate="print"/>
          <a:srcRect/>
          <a:stretch>
            <a:fillRect/>
          </a:stretch>
        </p:blipFill>
        <p:spPr bwMode="auto">
          <a:xfrm>
            <a:off x="3343622" y="6237312"/>
            <a:ext cx="3676650" cy="390525"/>
          </a:xfrm>
          <a:prstGeom prst="rect">
            <a:avLst/>
          </a:prstGeom>
          <a:noFill/>
          <a:ln w="9525">
            <a:solidFill>
              <a:srgbClr val="7030A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blinds(horizontal)">
                                      <p:cBhvr>
                                        <p:cTn id="7" dur="5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500" fill="hold"/>
                                        <p:tgtEl>
                                          <p:spTgt spid="189"/>
                                        </p:tgtEl>
                                        <p:attrNameLst>
                                          <p:attrName>ppt_x</p:attrName>
                                        </p:attrNameLst>
                                      </p:cBhvr>
                                      <p:tavLst>
                                        <p:tav tm="0">
                                          <p:val>
                                            <p:strVal val="#ppt_x"/>
                                          </p:val>
                                        </p:tav>
                                        <p:tav tm="100000">
                                          <p:val>
                                            <p:strVal val="#ppt_x"/>
                                          </p:val>
                                        </p:tav>
                                      </p:tavLst>
                                    </p:anim>
                                    <p:anim calcmode="lin" valueType="num">
                                      <p:cBhvr additive="base">
                                        <p:cTn id="13" dur="500" fill="hold"/>
                                        <p:tgtEl>
                                          <p:spTgt spid="1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box(in)">
                                      <p:cBhvr>
                                        <p:cTn id="18" dur="500"/>
                                        <p:tgtEl>
                                          <p:spTgt spid="19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box(in)">
                                      <p:cBhvr>
                                        <p:cTn id="23" dur="500"/>
                                        <p:tgtEl>
                                          <p:spTgt spid="19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box(in)">
                                      <p:cBhvr>
                                        <p:cTn id="28" dur="500"/>
                                        <p:tgtEl>
                                          <p:spTgt spid="19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4"/>
                                        </p:tgtEl>
                                        <p:attrNameLst>
                                          <p:attrName>style.visibility</p:attrName>
                                        </p:attrNameLst>
                                      </p:cBhvr>
                                      <p:to>
                                        <p:strVal val="visible"/>
                                      </p:to>
                                    </p:set>
                                    <p:animEffect transition="in" filter="box(in)">
                                      <p:cBhvr>
                                        <p:cTn id="33" dur="500"/>
                                        <p:tgtEl>
                                          <p:spTgt spid="19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93"/>
                                        </p:tgtEl>
                                        <p:attrNameLst>
                                          <p:attrName>style.visibility</p:attrName>
                                        </p:attrNameLst>
                                      </p:cBhvr>
                                      <p:to>
                                        <p:strVal val="visible"/>
                                      </p:to>
                                    </p:set>
                                    <p:animEffect transition="in" filter="box(in)">
                                      <p:cBhvr>
                                        <p:cTn id="38" dur="500"/>
                                        <p:tgtEl>
                                          <p:spTgt spid="19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192"/>
                                        </p:tgtEl>
                                      </p:cBhvr>
                                    </p:animEffect>
                                    <p:set>
                                      <p:cBhvr>
                                        <p:cTn id="43" dur="1" fill="hold">
                                          <p:stCondLst>
                                            <p:cond delay="499"/>
                                          </p:stCondLst>
                                        </p:cTn>
                                        <p:tgtEl>
                                          <p:spTgt spid="192"/>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190"/>
                                        </p:tgtEl>
                                      </p:cBhvr>
                                    </p:animEffect>
                                    <p:set>
                                      <p:cBhvr>
                                        <p:cTn id="46" dur="1" fill="hold">
                                          <p:stCondLst>
                                            <p:cond delay="499"/>
                                          </p:stCondLst>
                                        </p:cTn>
                                        <p:tgtEl>
                                          <p:spTgt spid="190"/>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91"/>
                                        </p:tgtEl>
                                      </p:cBhvr>
                                    </p:animEffect>
                                    <p:set>
                                      <p:cBhvr>
                                        <p:cTn id="49" dur="1" fill="hold">
                                          <p:stCondLst>
                                            <p:cond delay="499"/>
                                          </p:stCondLst>
                                        </p:cTn>
                                        <p:tgtEl>
                                          <p:spTgt spid="191"/>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194"/>
                                        </p:tgtEl>
                                      </p:cBhvr>
                                    </p:animEffect>
                                    <p:set>
                                      <p:cBhvr>
                                        <p:cTn id="52" dur="1" fill="hold">
                                          <p:stCondLst>
                                            <p:cond delay="499"/>
                                          </p:stCondLst>
                                        </p:cTn>
                                        <p:tgtEl>
                                          <p:spTgt spid="194"/>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193"/>
                                        </p:tgtEl>
                                      </p:cBhvr>
                                    </p:animEffect>
                                    <p:set>
                                      <p:cBhvr>
                                        <p:cTn id="55" dur="1" fill="hold">
                                          <p:stCondLst>
                                            <p:cond delay="499"/>
                                          </p:stCondLst>
                                        </p:cTn>
                                        <p:tgtEl>
                                          <p:spTgt spid="19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98"/>
                                        </p:tgtEl>
                                        <p:attrNameLst>
                                          <p:attrName>style.visibility</p:attrName>
                                        </p:attrNameLst>
                                      </p:cBhvr>
                                      <p:to>
                                        <p:strVal val="visible"/>
                                      </p:to>
                                    </p:set>
                                    <p:animEffect transition="in" filter="box(in)">
                                      <p:cBhvr>
                                        <p:cTn id="60" dur="500"/>
                                        <p:tgtEl>
                                          <p:spTgt spid="198"/>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1" fill="hold">
                                          <p:stCondLst>
                                            <p:cond delay="0"/>
                                          </p:stCondLst>
                                        </p:cTn>
                                        <p:tgtEl>
                                          <p:spTgt spid="195"/>
                                        </p:tgtEl>
                                        <p:attrNameLst>
                                          <p:attrName>style.visibility</p:attrName>
                                        </p:attrNameLst>
                                      </p:cBhvr>
                                      <p:to>
                                        <p:strVal val="visible"/>
                                      </p:to>
                                    </p:set>
                                    <p:animEffect transition="in" filter="box(in)">
                                      <p:cBhvr>
                                        <p:cTn id="65" dur="500"/>
                                        <p:tgtEl>
                                          <p:spTgt spid="195"/>
                                        </p:tgtEl>
                                      </p:cBhvr>
                                    </p:animEffect>
                                  </p:childTnLst>
                                </p:cTn>
                              </p:par>
                            </p:childTnLst>
                          </p:cTn>
                        </p:par>
                        <p:par>
                          <p:cTn id="66" fill="hold">
                            <p:stCondLst>
                              <p:cond delay="500"/>
                            </p:stCondLst>
                            <p:childTnLst>
                              <p:par>
                                <p:cTn id="67" presetID="4" presetClass="entr" presetSubtype="16" fill="hold" nodeType="afterEffect">
                                  <p:stCondLst>
                                    <p:cond delay="0"/>
                                  </p:stCondLst>
                                  <p:childTnLst>
                                    <p:set>
                                      <p:cBhvr>
                                        <p:cTn id="68" dur="1" fill="hold">
                                          <p:stCondLst>
                                            <p:cond delay="0"/>
                                          </p:stCondLst>
                                        </p:cTn>
                                        <p:tgtEl>
                                          <p:spTgt spid="196"/>
                                        </p:tgtEl>
                                        <p:attrNameLst>
                                          <p:attrName>style.visibility</p:attrName>
                                        </p:attrNameLst>
                                      </p:cBhvr>
                                      <p:to>
                                        <p:strVal val="visible"/>
                                      </p:to>
                                    </p:set>
                                    <p:animEffect transition="in" filter="box(in)">
                                      <p:cBhvr>
                                        <p:cTn id="69" dur="500"/>
                                        <p:tgtEl>
                                          <p:spTgt spid="196"/>
                                        </p:tgtEl>
                                      </p:cBhvr>
                                    </p:animEffect>
                                  </p:childTnLst>
                                </p:cTn>
                              </p:par>
                            </p:childTnLst>
                          </p:cTn>
                        </p:par>
                        <p:par>
                          <p:cTn id="70" fill="hold">
                            <p:stCondLst>
                              <p:cond delay="1000"/>
                            </p:stCondLst>
                            <p:childTnLst>
                              <p:par>
                                <p:cTn id="71" presetID="4" presetClass="entr" presetSubtype="16" fill="hold" nodeType="afterEffect">
                                  <p:stCondLst>
                                    <p:cond delay="0"/>
                                  </p:stCondLst>
                                  <p:childTnLst>
                                    <p:set>
                                      <p:cBhvr>
                                        <p:cTn id="72" dur="1" fill="hold">
                                          <p:stCondLst>
                                            <p:cond delay="0"/>
                                          </p:stCondLst>
                                        </p:cTn>
                                        <p:tgtEl>
                                          <p:spTgt spid="197"/>
                                        </p:tgtEl>
                                        <p:attrNameLst>
                                          <p:attrName>style.visibility</p:attrName>
                                        </p:attrNameLst>
                                      </p:cBhvr>
                                      <p:to>
                                        <p:strVal val="visible"/>
                                      </p:to>
                                    </p:set>
                                    <p:animEffect transition="in" filter="box(in)">
                                      <p:cBhvr>
                                        <p:cTn id="73" dur="500"/>
                                        <p:tgtEl>
                                          <p:spTgt spid="19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2000"/>
                                        <p:tgtEl>
                                          <p:spTgt spid="195"/>
                                        </p:tgtEl>
                                      </p:cBhvr>
                                    </p:animEffect>
                                    <p:set>
                                      <p:cBhvr>
                                        <p:cTn id="78" dur="1" fill="hold">
                                          <p:stCondLst>
                                            <p:cond delay="1999"/>
                                          </p:stCondLst>
                                        </p:cTn>
                                        <p:tgtEl>
                                          <p:spTgt spid="19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91"/>
                                        </p:tgtEl>
                                      </p:cBhvr>
                                    </p:animEffect>
                                    <p:set>
                                      <p:cBhvr>
                                        <p:cTn id="81" dur="1" fill="hold">
                                          <p:stCondLst>
                                            <p:cond delay="1999"/>
                                          </p:stCondLst>
                                        </p:cTn>
                                        <p:tgtEl>
                                          <p:spTgt spid="191"/>
                                        </p:tgtEl>
                                        <p:attrNameLst>
                                          <p:attrName>style.visibility</p:attrName>
                                        </p:attrNameLst>
                                      </p:cBhvr>
                                      <p:to>
                                        <p:strVal val="hidden"/>
                                      </p:to>
                                    </p:set>
                                  </p:childTnLst>
                                </p:cTn>
                              </p:par>
                              <p:par>
                                <p:cTn id="82" presetID="3" presetClass="exit" presetSubtype="10" fill="hold" nodeType="withEffect">
                                  <p:stCondLst>
                                    <p:cond delay="0"/>
                                  </p:stCondLst>
                                  <p:childTnLst>
                                    <p:animEffect transition="out" filter="blinds(horizontal)">
                                      <p:cBhvr>
                                        <p:cTn id="83" dur="500"/>
                                        <p:tgtEl>
                                          <p:spTgt spid="196"/>
                                        </p:tgtEl>
                                      </p:cBhvr>
                                    </p:animEffect>
                                    <p:set>
                                      <p:cBhvr>
                                        <p:cTn id="84" dur="1" fill="hold">
                                          <p:stCondLst>
                                            <p:cond delay="499"/>
                                          </p:stCondLst>
                                        </p:cTn>
                                        <p:tgtEl>
                                          <p:spTgt spid="196"/>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197"/>
                                        </p:tgtEl>
                                      </p:cBhvr>
                                    </p:animEffect>
                                    <p:set>
                                      <p:cBhvr>
                                        <p:cTn id="87" dur="1" fill="hold">
                                          <p:stCondLst>
                                            <p:cond delay="499"/>
                                          </p:stCondLst>
                                        </p:cTn>
                                        <p:tgtEl>
                                          <p:spTgt spid="197"/>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198"/>
                                        </p:tgtEl>
                                      </p:cBhvr>
                                    </p:animEffect>
                                    <p:set>
                                      <p:cBhvr>
                                        <p:cTn id="90" dur="1" fill="hold">
                                          <p:stCondLst>
                                            <p:cond delay="499"/>
                                          </p:stCondLst>
                                        </p:cTn>
                                        <p:tgtEl>
                                          <p:spTgt spid="19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199"/>
                                        </p:tgtEl>
                                        <p:attrNameLst>
                                          <p:attrName>style.visibility</p:attrName>
                                        </p:attrNameLst>
                                      </p:cBhvr>
                                      <p:to>
                                        <p:strVal val="visible"/>
                                      </p:to>
                                    </p:set>
                                    <p:animEffect transition="in" filter="box(in)">
                                      <p:cBhvr>
                                        <p:cTn id="95" dur="500"/>
                                        <p:tgtEl>
                                          <p:spTgt spid="199"/>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200"/>
                                        </p:tgtEl>
                                        <p:attrNameLst>
                                          <p:attrName>style.visibility</p:attrName>
                                        </p:attrNameLst>
                                      </p:cBhvr>
                                      <p:to>
                                        <p:strVal val="visible"/>
                                      </p:to>
                                    </p:set>
                                    <p:animEffect transition="in" filter="box(in)">
                                      <p:cBhvr>
                                        <p:cTn id="100" dur="500"/>
                                        <p:tgtEl>
                                          <p:spTgt spid="200"/>
                                        </p:tgtEl>
                                      </p:cBhvr>
                                    </p:animEffect>
                                  </p:childTnLst>
                                </p:cTn>
                              </p:par>
                              <p:par>
                                <p:cTn id="101" presetID="4" presetClass="entr" presetSubtype="16" fill="hold" nodeType="withEffect">
                                  <p:stCondLst>
                                    <p:cond delay="0"/>
                                  </p:stCondLst>
                                  <p:childTnLst>
                                    <p:set>
                                      <p:cBhvr>
                                        <p:cTn id="102" dur="1" fill="hold">
                                          <p:stCondLst>
                                            <p:cond delay="0"/>
                                          </p:stCondLst>
                                        </p:cTn>
                                        <p:tgtEl>
                                          <p:spTgt spid="201"/>
                                        </p:tgtEl>
                                        <p:attrNameLst>
                                          <p:attrName>style.visibility</p:attrName>
                                        </p:attrNameLst>
                                      </p:cBhvr>
                                      <p:to>
                                        <p:strVal val="visible"/>
                                      </p:to>
                                    </p:set>
                                    <p:animEffect transition="in" filter="box(in)">
                                      <p:cBhvr>
                                        <p:cTn id="103" dur="500"/>
                                        <p:tgtEl>
                                          <p:spTgt spid="201"/>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nodeType="clickEffect">
                                  <p:stCondLst>
                                    <p:cond delay="0"/>
                                  </p:stCondLst>
                                  <p:childTnLst>
                                    <p:set>
                                      <p:cBhvr>
                                        <p:cTn id="107" dur="1" fill="hold">
                                          <p:stCondLst>
                                            <p:cond delay="0"/>
                                          </p:stCondLst>
                                        </p:cTn>
                                        <p:tgtEl>
                                          <p:spTgt spid="202"/>
                                        </p:tgtEl>
                                        <p:attrNameLst>
                                          <p:attrName>style.visibility</p:attrName>
                                        </p:attrNameLst>
                                      </p:cBhvr>
                                      <p:to>
                                        <p:strVal val="visible"/>
                                      </p:to>
                                    </p:set>
                                    <p:animEffect transition="in" filter="box(in)">
                                      <p:cBhvr>
                                        <p:cTn id="108" dur="500"/>
                                        <p:tgtEl>
                                          <p:spTgt spid="202"/>
                                        </p:tgtEl>
                                      </p:cBhvr>
                                    </p:animEffect>
                                  </p:childTnLst>
                                </p:cTn>
                              </p:par>
                              <p:par>
                                <p:cTn id="109" presetID="4" presetClass="entr" presetSubtype="16" fill="hold" nodeType="withEffect">
                                  <p:stCondLst>
                                    <p:cond delay="0"/>
                                  </p:stCondLst>
                                  <p:childTnLst>
                                    <p:set>
                                      <p:cBhvr>
                                        <p:cTn id="110" dur="1" fill="hold">
                                          <p:stCondLst>
                                            <p:cond delay="0"/>
                                          </p:stCondLst>
                                        </p:cTn>
                                        <p:tgtEl>
                                          <p:spTgt spid="203"/>
                                        </p:tgtEl>
                                        <p:attrNameLst>
                                          <p:attrName>style.visibility</p:attrName>
                                        </p:attrNameLst>
                                      </p:cBhvr>
                                      <p:to>
                                        <p:strVal val="visible"/>
                                      </p:to>
                                    </p:set>
                                    <p:animEffect transition="in" filter="box(in)">
                                      <p:cBhvr>
                                        <p:cTn id="111" dur="500"/>
                                        <p:tgtEl>
                                          <p:spTgt spid="203"/>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199"/>
                                        </p:tgtEl>
                                      </p:cBhvr>
                                    </p:animEffect>
                                    <p:set>
                                      <p:cBhvr>
                                        <p:cTn id="116" dur="1" fill="hold">
                                          <p:stCondLst>
                                            <p:cond delay="499"/>
                                          </p:stCondLst>
                                        </p:cTn>
                                        <p:tgtEl>
                                          <p:spTgt spid="199"/>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201"/>
                                        </p:tgtEl>
                                      </p:cBhvr>
                                    </p:animEffect>
                                    <p:set>
                                      <p:cBhvr>
                                        <p:cTn id="119" dur="1" fill="hold">
                                          <p:stCondLst>
                                            <p:cond delay="499"/>
                                          </p:stCondLst>
                                        </p:cTn>
                                        <p:tgtEl>
                                          <p:spTgt spid="201"/>
                                        </p:tgtEl>
                                        <p:attrNameLst>
                                          <p:attrName>style.visibility</p:attrName>
                                        </p:attrNameLst>
                                      </p:cBhvr>
                                      <p:to>
                                        <p:strVal val="hidden"/>
                                      </p:to>
                                    </p:set>
                                  </p:childTnLst>
                                </p:cTn>
                              </p:par>
                              <p:par>
                                <p:cTn id="120" presetID="3" presetClass="exit" presetSubtype="10" fill="hold" nodeType="withEffect">
                                  <p:stCondLst>
                                    <p:cond delay="0"/>
                                  </p:stCondLst>
                                  <p:childTnLst>
                                    <p:animEffect transition="out" filter="blinds(horizontal)">
                                      <p:cBhvr>
                                        <p:cTn id="121" dur="500"/>
                                        <p:tgtEl>
                                          <p:spTgt spid="200"/>
                                        </p:tgtEl>
                                      </p:cBhvr>
                                    </p:animEffect>
                                    <p:set>
                                      <p:cBhvr>
                                        <p:cTn id="122" dur="1" fill="hold">
                                          <p:stCondLst>
                                            <p:cond delay="499"/>
                                          </p:stCondLst>
                                        </p:cTn>
                                        <p:tgtEl>
                                          <p:spTgt spid="200"/>
                                        </p:tgtEl>
                                        <p:attrNameLst>
                                          <p:attrName>style.visibility</p:attrName>
                                        </p:attrNameLst>
                                      </p:cBhvr>
                                      <p:to>
                                        <p:strVal val="hidden"/>
                                      </p:to>
                                    </p:set>
                                  </p:childTnLst>
                                </p:cTn>
                              </p:par>
                              <p:par>
                                <p:cTn id="123" presetID="3" presetClass="exit" presetSubtype="10" fill="hold" nodeType="withEffect">
                                  <p:stCondLst>
                                    <p:cond delay="0"/>
                                  </p:stCondLst>
                                  <p:childTnLst>
                                    <p:animEffect transition="out" filter="blinds(horizontal)">
                                      <p:cBhvr>
                                        <p:cTn id="124" dur="500"/>
                                        <p:tgtEl>
                                          <p:spTgt spid="202"/>
                                        </p:tgtEl>
                                      </p:cBhvr>
                                    </p:animEffect>
                                    <p:set>
                                      <p:cBhvr>
                                        <p:cTn id="125" dur="1" fill="hold">
                                          <p:stCondLst>
                                            <p:cond delay="499"/>
                                          </p:stCondLst>
                                        </p:cTn>
                                        <p:tgtEl>
                                          <p:spTgt spid="202"/>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203"/>
                                        </p:tgtEl>
                                      </p:cBhvr>
                                    </p:animEffect>
                                    <p:set>
                                      <p:cBhvr>
                                        <p:cTn id="128" dur="1" fill="hold">
                                          <p:stCondLst>
                                            <p:cond delay="499"/>
                                          </p:stCondLst>
                                        </p:cTn>
                                        <p:tgtEl>
                                          <p:spTgt spid="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2" grpId="1" animBg="1"/>
      <p:bldP spid="194" grpId="0" animBg="1"/>
      <p:bldP spid="194" grpId="1" animBg="1"/>
      <p:bldP spid="198" grpId="0" animBg="1"/>
      <p:bldP spid="198" grpId="1" animBg="1"/>
      <p:bldP spid="199" grpId="0" animBg="1"/>
      <p:bldP spid="19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4" name="Picture 4"/>
          <p:cNvPicPr>
            <a:picLocks noChangeAspect="1" noChangeArrowheads="1"/>
          </p:cNvPicPr>
          <p:nvPr/>
        </p:nvPicPr>
        <p:blipFill>
          <a:blip r:embed="rId5" cstate="print"/>
          <a:srcRect/>
          <a:stretch>
            <a:fillRect/>
          </a:stretch>
        </p:blipFill>
        <p:spPr bwMode="auto">
          <a:xfrm>
            <a:off x="539552" y="1340768"/>
            <a:ext cx="7632848" cy="5040782"/>
          </a:xfrm>
          <a:prstGeom prst="rect">
            <a:avLst/>
          </a:prstGeom>
          <a:noFill/>
          <a:ln w="9525">
            <a:noFill/>
            <a:miter lim="800000"/>
            <a:headEnd/>
            <a:tailEnd/>
          </a:ln>
        </p:spPr>
      </p:pic>
      <p:sp>
        <p:nvSpPr>
          <p:cNvPr id="35" name="Ovale 34"/>
          <p:cNvSpPr/>
          <p:nvPr/>
        </p:nvSpPr>
        <p:spPr>
          <a:xfrm>
            <a:off x="3851920" y="2060848"/>
            <a:ext cx="1080120" cy="100811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 name="Picture 2"/>
          <p:cNvPicPr>
            <a:picLocks noChangeAspect="1" noChangeArrowheads="1"/>
          </p:cNvPicPr>
          <p:nvPr/>
        </p:nvPicPr>
        <p:blipFill>
          <a:blip r:embed="rId6" cstate="print"/>
          <a:srcRect/>
          <a:stretch>
            <a:fillRect/>
          </a:stretch>
        </p:blipFill>
        <p:spPr bwMode="auto">
          <a:xfrm>
            <a:off x="4716016" y="1317129"/>
            <a:ext cx="2943225" cy="1247775"/>
          </a:xfrm>
          <a:prstGeom prst="rect">
            <a:avLst/>
          </a:prstGeom>
          <a:noFill/>
          <a:ln w="9525">
            <a:solidFill>
              <a:schemeClr val="accent6">
                <a:lumMod val="75000"/>
              </a:schemeClr>
            </a:solidFill>
            <a:miter lim="800000"/>
            <a:headEnd/>
            <a:tailEnd/>
          </a:ln>
        </p:spPr>
      </p:pic>
      <p:grpSp>
        <p:nvGrpSpPr>
          <p:cNvPr id="38" name="Gruppo 37"/>
          <p:cNvGrpSpPr/>
          <p:nvPr/>
        </p:nvGrpSpPr>
        <p:grpSpPr>
          <a:xfrm>
            <a:off x="107504" y="2780928"/>
            <a:ext cx="4824536" cy="2782788"/>
            <a:chOff x="2483768" y="3238500"/>
            <a:chExt cx="4824536" cy="2782788"/>
          </a:xfrm>
        </p:grpSpPr>
        <p:pic>
          <p:nvPicPr>
            <p:cNvPr id="39" name="Picture 3"/>
            <p:cNvPicPr>
              <a:picLocks noChangeAspect="1" noChangeArrowheads="1"/>
            </p:cNvPicPr>
            <p:nvPr/>
          </p:nvPicPr>
          <p:blipFill>
            <a:blip r:embed="rId7" cstate="print"/>
            <a:srcRect/>
            <a:stretch>
              <a:fillRect/>
            </a:stretch>
          </p:blipFill>
          <p:spPr bwMode="auto">
            <a:xfrm>
              <a:off x="2519363" y="3238500"/>
              <a:ext cx="4105275" cy="381000"/>
            </a:xfrm>
            <a:prstGeom prst="rect">
              <a:avLst/>
            </a:prstGeom>
            <a:noFill/>
            <a:ln w="9525">
              <a:noFill/>
              <a:miter lim="800000"/>
              <a:headEnd/>
              <a:tailEnd/>
            </a:ln>
          </p:spPr>
        </p:pic>
        <p:pic>
          <p:nvPicPr>
            <p:cNvPr id="40" name="Picture 4"/>
            <p:cNvPicPr>
              <a:picLocks noChangeAspect="1" noChangeArrowheads="1"/>
            </p:cNvPicPr>
            <p:nvPr/>
          </p:nvPicPr>
          <p:blipFill>
            <a:blip r:embed="rId8" cstate="print"/>
            <a:srcRect/>
            <a:stretch>
              <a:fillRect/>
            </a:stretch>
          </p:blipFill>
          <p:spPr bwMode="auto">
            <a:xfrm>
              <a:off x="2521049" y="3573016"/>
              <a:ext cx="4067175" cy="400050"/>
            </a:xfrm>
            <a:prstGeom prst="rect">
              <a:avLst/>
            </a:prstGeom>
            <a:noFill/>
            <a:ln w="9525">
              <a:noFill/>
              <a:miter lim="800000"/>
              <a:headEnd/>
              <a:tailEnd/>
            </a:ln>
          </p:spPr>
        </p:pic>
        <p:pic>
          <p:nvPicPr>
            <p:cNvPr id="41" name="Picture 5"/>
            <p:cNvPicPr>
              <a:picLocks noChangeAspect="1" noChangeArrowheads="1"/>
            </p:cNvPicPr>
            <p:nvPr/>
          </p:nvPicPr>
          <p:blipFill>
            <a:blip r:embed="rId9" cstate="print"/>
            <a:srcRect/>
            <a:stretch>
              <a:fillRect/>
            </a:stretch>
          </p:blipFill>
          <p:spPr bwMode="auto">
            <a:xfrm>
              <a:off x="2483768" y="3933056"/>
              <a:ext cx="4524375" cy="542925"/>
            </a:xfrm>
            <a:prstGeom prst="rect">
              <a:avLst/>
            </a:prstGeom>
            <a:noFill/>
            <a:ln w="9525">
              <a:noFill/>
              <a:miter lim="800000"/>
              <a:headEnd/>
              <a:tailEnd/>
            </a:ln>
          </p:spPr>
        </p:pic>
        <p:pic>
          <p:nvPicPr>
            <p:cNvPr id="42" name="Picture 6"/>
            <p:cNvPicPr>
              <a:picLocks noChangeAspect="1" noChangeArrowheads="1"/>
            </p:cNvPicPr>
            <p:nvPr/>
          </p:nvPicPr>
          <p:blipFill>
            <a:blip r:embed="rId10" cstate="print"/>
            <a:srcRect/>
            <a:stretch>
              <a:fillRect/>
            </a:stretch>
          </p:blipFill>
          <p:spPr bwMode="auto">
            <a:xfrm>
              <a:off x="2526754" y="4437112"/>
              <a:ext cx="4781550" cy="523875"/>
            </a:xfrm>
            <a:prstGeom prst="rect">
              <a:avLst/>
            </a:prstGeom>
            <a:noFill/>
            <a:ln w="9525">
              <a:noFill/>
              <a:miter lim="800000"/>
              <a:headEnd/>
              <a:tailEnd/>
            </a:ln>
          </p:spPr>
        </p:pic>
        <p:pic>
          <p:nvPicPr>
            <p:cNvPr id="43" name="Picture 7"/>
            <p:cNvPicPr>
              <a:picLocks noChangeAspect="1" noChangeArrowheads="1"/>
            </p:cNvPicPr>
            <p:nvPr/>
          </p:nvPicPr>
          <p:blipFill>
            <a:blip r:embed="rId11" cstate="print"/>
            <a:srcRect/>
            <a:stretch>
              <a:fillRect/>
            </a:stretch>
          </p:blipFill>
          <p:spPr bwMode="auto">
            <a:xfrm>
              <a:off x="2538189" y="4941168"/>
              <a:ext cx="4410075" cy="352425"/>
            </a:xfrm>
            <a:prstGeom prst="rect">
              <a:avLst/>
            </a:prstGeom>
            <a:noFill/>
            <a:ln w="9525">
              <a:noFill/>
              <a:miter lim="800000"/>
              <a:headEnd/>
              <a:tailEnd/>
            </a:ln>
          </p:spPr>
        </p:pic>
        <p:sp>
          <p:nvSpPr>
            <p:cNvPr id="44" name="Rettangolo 43"/>
            <p:cNvSpPr/>
            <p:nvPr/>
          </p:nvSpPr>
          <p:spPr>
            <a:xfrm>
              <a:off x="2483768" y="3284984"/>
              <a:ext cx="4680520" cy="273630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 name="Picture 8"/>
            <p:cNvPicPr>
              <a:picLocks noChangeAspect="1" noChangeArrowheads="1"/>
            </p:cNvPicPr>
            <p:nvPr/>
          </p:nvPicPr>
          <p:blipFill>
            <a:blip r:embed="rId12" cstate="print"/>
            <a:srcRect/>
            <a:stretch>
              <a:fillRect/>
            </a:stretch>
          </p:blipFill>
          <p:spPr bwMode="auto">
            <a:xfrm>
              <a:off x="2555776" y="5301208"/>
              <a:ext cx="3857625" cy="371475"/>
            </a:xfrm>
            <a:prstGeom prst="rect">
              <a:avLst/>
            </a:prstGeom>
            <a:noFill/>
            <a:ln w="9525">
              <a:noFill/>
              <a:miter lim="800000"/>
              <a:headEnd/>
              <a:tailEnd/>
            </a:ln>
          </p:spPr>
        </p:pic>
        <p:pic>
          <p:nvPicPr>
            <p:cNvPr id="46" name="Picture 9"/>
            <p:cNvPicPr>
              <a:picLocks noChangeAspect="1" noChangeArrowheads="1"/>
            </p:cNvPicPr>
            <p:nvPr/>
          </p:nvPicPr>
          <p:blipFill>
            <a:blip r:embed="rId13" cstate="print"/>
            <a:srcRect/>
            <a:stretch>
              <a:fillRect/>
            </a:stretch>
          </p:blipFill>
          <p:spPr bwMode="auto">
            <a:xfrm>
              <a:off x="2555776" y="5661248"/>
              <a:ext cx="4314825" cy="333375"/>
            </a:xfrm>
            <a:prstGeom prst="rect">
              <a:avLst/>
            </a:prstGeom>
            <a:noFill/>
            <a:ln w="9525">
              <a:noFill/>
              <a:miter lim="800000"/>
              <a:headEnd/>
              <a:tailEnd/>
            </a:ln>
          </p:spPr>
        </p:pic>
      </p:grpSp>
      <p:sp>
        <p:nvSpPr>
          <p:cNvPr id="47" name="Ovale 46"/>
          <p:cNvSpPr/>
          <p:nvPr/>
        </p:nvSpPr>
        <p:spPr>
          <a:xfrm>
            <a:off x="5220072" y="3356992"/>
            <a:ext cx="1080120" cy="100811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8" name="Picture 10"/>
          <p:cNvPicPr>
            <a:picLocks noChangeAspect="1" noChangeArrowheads="1"/>
          </p:cNvPicPr>
          <p:nvPr/>
        </p:nvPicPr>
        <p:blipFill>
          <a:blip r:embed="rId14" cstate="print"/>
          <a:srcRect/>
          <a:stretch>
            <a:fillRect/>
          </a:stretch>
        </p:blipFill>
        <p:spPr bwMode="auto">
          <a:xfrm>
            <a:off x="2771800" y="4293096"/>
            <a:ext cx="4295775" cy="638175"/>
          </a:xfrm>
          <a:prstGeom prst="rect">
            <a:avLst/>
          </a:prstGeom>
          <a:noFill/>
          <a:ln w="9525">
            <a:noFill/>
            <a:miter lim="800000"/>
            <a:headEnd/>
            <a:tailEnd/>
          </a:ln>
        </p:spPr>
      </p:pic>
      <p:pic>
        <p:nvPicPr>
          <p:cNvPr id="49" name="Picture 11"/>
          <p:cNvPicPr>
            <a:picLocks noChangeAspect="1" noChangeArrowheads="1"/>
          </p:cNvPicPr>
          <p:nvPr/>
        </p:nvPicPr>
        <p:blipFill>
          <a:blip r:embed="rId15" cstate="print"/>
          <a:srcRect/>
          <a:stretch>
            <a:fillRect/>
          </a:stretch>
        </p:blipFill>
        <p:spPr bwMode="auto">
          <a:xfrm>
            <a:off x="2771800" y="4869160"/>
            <a:ext cx="2085975" cy="390525"/>
          </a:xfrm>
          <a:prstGeom prst="rect">
            <a:avLst/>
          </a:prstGeom>
          <a:noFill/>
          <a:ln w="9525">
            <a:noFill/>
            <a:miter lim="800000"/>
            <a:headEnd/>
            <a:tailEnd/>
          </a:ln>
        </p:spPr>
      </p:pic>
      <p:pic>
        <p:nvPicPr>
          <p:cNvPr id="50" name="Picture 12"/>
          <p:cNvPicPr>
            <a:picLocks noChangeAspect="1" noChangeArrowheads="1"/>
          </p:cNvPicPr>
          <p:nvPr/>
        </p:nvPicPr>
        <p:blipFill>
          <a:blip r:embed="rId16" cstate="print"/>
          <a:srcRect/>
          <a:stretch>
            <a:fillRect/>
          </a:stretch>
        </p:blipFill>
        <p:spPr bwMode="auto">
          <a:xfrm>
            <a:off x="2771800" y="5229200"/>
            <a:ext cx="2714625" cy="342900"/>
          </a:xfrm>
          <a:prstGeom prst="rect">
            <a:avLst/>
          </a:prstGeom>
          <a:noFill/>
          <a:ln w="9525">
            <a:noFill/>
            <a:miter lim="800000"/>
            <a:headEnd/>
            <a:tailEnd/>
          </a:ln>
        </p:spPr>
      </p:pic>
      <p:sp>
        <p:nvSpPr>
          <p:cNvPr id="51" name="Rettangolo 50"/>
          <p:cNvSpPr/>
          <p:nvPr/>
        </p:nvSpPr>
        <p:spPr>
          <a:xfrm>
            <a:off x="2699792" y="4293096"/>
            <a:ext cx="4464496" cy="129614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2" name="Picture 13"/>
          <p:cNvPicPr>
            <a:picLocks noChangeAspect="1" noChangeArrowheads="1"/>
          </p:cNvPicPr>
          <p:nvPr/>
        </p:nvPicPr>
        <p:blipFill>
          <a:blip r:embed="rId17" cstate="print"/>
          <a:srcRect/>
          <a:stretch>
            <a:fillRect/>
          </a:stretch>
        </p:blipFill>
        <p:spPr bwMode="auto">
          <a:xfrm>
            <a:off x="3203848" y="4653136"/>
            <a:ext cx="4371975" cy="1647825"/>
          </a:xfrm>
          <a:prstGeom prst="rect">
            <a:avLst/>
          </a:prstGeom>
          <a:noFill/>
          <a:ln w="9525">
            <a:noFill/>
            <a:miter lim="800000"/>
            <a:headEnd/>
            <a:tailEnd/>
          </a:ln>
        </p:spPr>
      </p:pic>
      <p:pic>
        <p:nvPicPr>
          <p:cNvPr id="53" name="Picture 12"/>
          <p:cNvPicPr>
            <a:picLocks noChangeAspect="1" noChangeArrowheads="1"/>
          </p:cNvPicPr>
          <p:nvPr/>
        </p:nvPicPr>
        <p:blipFill>
          <a:blip r:embed="rId16" cstate="print"/>
          <a:srcRect/>
          <a:stretch>
            <a:fillRect/>
          </a:stretch>
        </p:blipFill>
        <p:spPr bwMode="auto">
          <a:xfrm>
            <a:off x="3203848" y="4365104"/>
            <a:ext cx="2714625" cy="342900"/>
          </a:xfrm>
          <a:prstGeom prst="rect">
            <a:avLst/>
          </a:prstGeom>
          <a:noFill/>
          <a:ln w="9525">
            <a:noFill/>
            <a:miter lim="800000"/>
            <a:headEnd/>
            <a:tailEnd/>
          </a:ln>
        </p:spPr>
      </p:pic>
      <p:sp>
        <p:nvSpPr>
          <p:cNvPr id="54" name="Rettangolo 53"/>
          <p:cNvSpPr/>
          <p:nvPr/>
        </p:nvSpPr>
        <p:spPr>
          <a:xfrm>
            <a:off x="3131840" y="4365104"/>
            <a:ext cx="4392488" cy="194421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3851920" y="5157192"/>
            <a:ext cx="1080120" cy="100811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ox(i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ox(i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38"/>
                                        </p:tgtEl>
                                      </p:cBhvr>
                                    </p:animEffect>
                                    <p:set>
                                      <p:cBhvr>
                                        <p:cTn id="28" dur="1" fill="hold">
                                          <p:stCondLst>
                                            <p:cond delay="499"/>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ox(in)">
                                      <p:cBhvr>
                                        <p:cTn id="33" dur="5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box(in)">
                                      <p:cBhvr>
                                        <p:cTn id="38" dur="500"/>
                                        <p:tgtEl>
                                          <p:spTgt spid="48"/>
                                        </p:tgtEl>
                                      </p:cBhvr>
                                    </p:animEffect>
                                  </p:childTnLst>
                                </p:cTn>
                              </p:par>
                              <p:par>
                                <p:cTn id="39" presetID="4" presetClass="entr" presetSubtype="16"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ox(in)">
                                      <p:cBhvr>
                                        <p:cTn id="41" dur="500"/>
                                        <p:tgtEl>
                                          <p:spTgt spid="49"/>
                                        </p:tgtEl>
                                      </p:cBhvr>
                                    </p:animEffect>
                                  </p:childTnLst>
                                </p:cTn>
                              </p:par>
                              <p:par>
                                <p:cTn id="42" presetID="4" presetClass="entr" presetSubtype="16"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box(in)">
                                      <p:cBhvr>
                                        <p:cTn id="44" dur="500"/>
                                        <p:tgtEl>
                                          <p:spTgt spid="50"/>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ox(in)">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48"/>
                                        </p:tgtEl>
                                      </p:cBhvr>
                                    </p:animEffect>
                                    <p:set>
                                      <p:cBhvr>
                                        <p:cTn id="52" dur="1" fill="hold">
                                          <p:stCondLst>
                                            <p:cond delay="499"/>
                                          </p:stCondLst>
                                        </p:cTn>
                                        <p:tgtEl>
                                          <p:spTgt spid="48"/>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49"/>
                                        </p:tgtEl>
                                      </p:cBhvr>
                                    </p:animEffect>
                                    <p:set>
                                      <p:cBhvr>
                                        <p:cTn id="58" dur="1" fill="hold">
                                          <p:stCondLst>
                                            <p:cond delay="499"/>
                                          </p:stCondLst>
                                        </p:cTn>
                                        <p:tgtEl>
                                          <p:spTgt spid="49"/>
                                        </p:tgtEl>
                                        <p:attrNameLst>
                                          <p:attrName>style.visibility</p:attrName>
                                        </p:attrNameLst>
                                      </p:cBhvr>
                                      <p:to>
                                        <p:strVal val="hidden"/>
                                      </p:to>
                                    </p:set>
                                  </p:childTnLst>
                                </p:cTn>
                              </p:par>
                              <p:par>
                                <p:cTn id="59" presetID="3" presetClass="exit" presetSubtype="10" fill="hold" grpId="1" nodeType="withEffect">
                                  <p:stCondLst>
                                    <p:cond delay="0"/>
                                  </p:stCondLst>
                                  <p:childTnLst>
                                    <p:animEffect transition="out" filter="blinds(horizontal)">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ox(in)">
                                      <p:cBhvr>
                                        <p:cTn id="66" dur="500"/>
                                        <p:tgtEl>
                                          <p:spTgt spid="53"/>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box(in)">
                                      <p:cBhvr>
                                        <p:cTn id="69" dur="500"/>
                                        <p:tgtEl>
                                          <p:spTgt spid="54"/>
                                        </p:tgtEl>
                                      </p:cBhvr>
                                    </p:animEffect>
                                  </p:childTnLst>
                                </p:cTn>
                              </p:par>
                              <p:par>
                                <p:cTn id="70" presetID="4" presetClass="entr" presetSubtype="16"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ox(in)">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52"/>
                                        </p:tgtEl>
                                      </p:cBhvr>
                                    </p:animEffect>
                                    <p:set>
                                      <p:cBhvr>
                                        <p:cTn id="83" dur="1" fill="hold">
                                          <p:stCondLst>
                                            <p:cond delay="499"/>
                                          </p:stCondLst>
                                        </p:cTn>
                                        <p:tgtEl>
                                          <p:spTgt spid="52"/>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53"/>
                                        </p:tgtEl>
                                      </p:cBhvr>
                                    </p:animEffect>
                                    <p:set>
                                      <p:cBhvr>
                                        <p:cTn id="86" dur="1" fill="hold">
                                          <p:stCondLst>
                                            <p:cond delay="499"/>
                                          </p:stCondLst>
                                        </p:cTn>
                                        <p:tgtEl>
                                          <p:spTgt spid="5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box(in)">
                                      <p:cBhvr>
                                        <p:cTn id="91" dur="500"/>
                                        <p:tgtEl>
                                          <p:spTgt spid="55"/>
                                        </p:tgtEl>
                                      </p:cBhvr>
                                    </p:animEffect>
                                  </p:childTnLst>
                                </p:cTn>
                              </p:par>
                              <p:par>
                                <p:cTn id="92" presetID="3" presetClass="exit" presetSubtype="10" fill="hold" grpId="1" nodeType="withEffect">
                                  <p:stCondLst>
                                    <p:cond delay="0"/>
                                  </p:stCondLst>
                                  <p:childTnLst>
                                    <p:animEffect transition="out" filter="blinds(horizontal)">
                                      <p:cBhvr>
                                        <p:cTn id="93" dur="500"/>
                                        <p:tgtEl>
                                          <p:spTgt spid="55"/>
                                        </p:tgtEl>
                                      </p:cBhvr>
                                    </p:animEffect>
                                    <p:set>
                                      <p:cBhvr>
                                        <p:cTn id="94" dur="1" fill="hold">
                                          <p:stCondLst>
                                            <p:cond delay="499"/>
                                          </p:stCondLst>
                                        </p:cTn>
                                        <p:tgtEl>
                                          <p:spTgt spid="5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nodeType="clickEffect">
                                  <p:stCondLst>
                                    <p:cond delay="0"/>
                                  </p:stCondLst>
                                  <p:childTnLst>
                                    <p:animEffect transition="out" filter="blinds(horizontal)">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47" grpId="0" animBg="1"/>
      <p:bldP spid="47" grpId="1" animBg="1"/>
      <p:bldP spid="51" grpId="0" animBg="1"/>
      <p:bldP spid="51" grpId="1" animBg="1"/>
      <p:bldP spid="54" grpId="0" animBg="1"/>
      <p:bldP spid="54" grpId="1" animBg="1"/>
      <p:bldP spid="55" grpId="0" animBg="1"/>
      <p:bldP spid="5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a:xfrm>
            <a:off x="611560" y="404664"/>
            <a:ext cx="6336704" cy="3600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200" dirty="0" smtClean="0">
                <a:solidFill>
                  <a:schemeClr val="accent1">
                    <a:lumMod val="50000"/>
                  </a:schemeClr>
                </a:solidFill>
              </a:rPr>
              <a:t>Dal RAV al </a:t>
            </a:r>
            <a:r>
              <a:rPr lang="it-IT" sz="1200" dirty="0" err="1" smtClean="0">
                <a:solidFill>
                  <a:schemeClr val="accent1">
                    <a:lumMod val="50000"/>
                  </a:schemeClr>
                </a:solidFill>
              </a:rPr>
              <a:t>PdM</a:t>
            </a:r>
            <a:r>
              <a:rPr lang="it-IT" sz="1200" dirty="0" smtClean="0">
                <a:solidFill>
                  <a:schemeClr val="accent1">
                    <a:lumMod val="50000"/>
                  </a:schemeClr>
                </a:solidFill>
              </a:rPr>
              <a:t> - </a:t>
            </a:r>
            <a:r>
              <a:rPr lang="it-IT" sz="1200" i="1" dirty="0" smtClean="0">
                <a:solidFill>
                  <a:schemeClr val="accent1">
                    <a:lumMod val="50000"/>
                  </a:schemeClr>
                </a:solidFill>
              </a:rPr>
              <a:t>La DISSEMINAZIONE</a:t>
            </a:r>
            <a:endParaRPr lang="it-IT" sz="1200" i="1" dirty="0">
              <a:solidFill>
                <a:schemeClr val="accent1">
                  <a:lumMod val="50000"/>
                </a:schemeClr>
              </a:solidFill>
            </a:endParaRPr>
          </a:p>
        </p:txBody>
      </p:sp>
      <p:sp>
        <p:nvSpPr>
          <p:cNvPr id="30" name="Rettangolo 29"/>
          <p:cNvSpPr/>
          <p:nvPr/>
        </p:nvSpPr>
        <p:spPr>
          <a:xfrm>
            <a:off x="-36512" y="5445224"/>
            <a:ext cx="1259632" cy="4766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p:cNvSpPr/>
          <p:nvPr/>
        </p:nvSpPr>
        <p:spPr>
          <a:xfrm>
            <a:off x="-144016" y="5904656"/>
            <a:ext cx="1259632" cy="476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p:cNvSpPr/>
          <p:nvPr/>
        </p:nvSpPr>
        <p:spPr>
          <a:xfrm>
            <a:off x="-144016" y="6381328"/>
            <a:ext cx="1259632"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0" y="3672408"/>
            <a:ext cx="1259632" cy="47667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324544" y="4149080"/>
            <a:ext cx="1259632" cy="4766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36512" y="4581128"/>
            <a:ext cx="1259632" cy="47667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36512" y="5057800"/>
            <a:ext cx="1259632" cy="4766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6" name="AutoShape 2"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Image result for unime logo"/>
          <p:cNvSpPr>
            <a:spLocks noChangeAspect="1" noChangeArrowheads="1"/>
          </p:cNvSpPr>
          <p:nvPr/>
        </p:nvSpPr>
        <p:spPr bwMode="auto">
          <a:xfrm>
            <a:off x="155575" y="-601663"/>
            <a:ext cx="1257300" cy="126682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1" name="Rectangle 3"/>
          <p:cNvSpPr>
            <a:spLocks noChangeArrowheads="1"/>
          </p:cNvSpPr>
          <p:nvPr/>
        </p:nvSpPr>
        <p:spPr bwMode="auto">
          <a:xfrm>
            <a:off x="57150" y="1219200"/>
            <a:ext cx="9144000" cy="0"/>
          </a:xfrm>
          <a:prstGeom prst="rect">
            <a:avLst/>
          </a:prstGeom>
          <a:noFill/>
          <a:ln w="9525">
            <a:noFill/>
            <a:miter lim="800000"/>
            <a:headEnd/>
            <a:tailEnd/>
          </a:ln>
          <a:effectLst/>
        </p:spPr>
        <p:txBody>
          <a:bodyPr wrap="none" anchor="ctr">
            <a:spAutoFit/>
          </a:bodyPr>
          <a:lstStyle/>
          <a:p>
            <a:pPr algn="l"/>
            <a:endParaRPr lang="it-IT" sz="2400">
              <a:latin typeface="Times New Roman" pitchFamily="18" charset="0"/>
            </a:endParaRPr>
          </a:p>
        </p:txBody>
      </p:sp>
      <p:grpSp>
        <p:nvGrpSpPr>
          <p:cNvPr id="3" name="Gruppo 15"/>
          <p:cNvGrpSpPr/>
          <p:nvPr/>
        </p:nvGrpSpPr>
        <p:grpSpPr>
          <a:xfrm>
            <a:off x="4499992" y="45715"/>
            <a:ext cx="4597535" cy="6119589"/>
            <a:chOff x="4499992" y="45715"/>
            <a:chExt cx="4597535" cy="6119589"/>
          </a:xfrm>
        </p:grpSpPr>
        <p:cxnSp>
          <p:nvCxnSpPr>
            <p:cNvPr id="7" name="Connettore 1 6"/>
            <p:cNvCxnSpPr/>
            <p:nvPr/>
          </p:nvCxnSpPr>
          <p:spPr>
            <a:xfrm flipH="1">
              <a:off x="4499992" y="6165304"/>
              <a:ext cx="4032448" cy="0"/>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0" name="Picture 6" descr="http://web.unime.it/__content/files/20130527125611logounimeb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360" y="45715"/>
              <a:ext cx="1285167" cy="1295053"/>
            </a:xfrm>
            <a:prstGeom prst="rect">
              <a:avLst/>
            </a:prstGeom>
            <a:noFill/>
          </p:spPr>
        </p:pic>
        <p:cxnSp>
          <p:nvCxnSpPr>
            <p:cNvPr id="5" name="Connettore 1 4"/>
            <p:cNvCxnSpPr/>
            <p:nvPr/>
          </p:nvCxnSpPr>
          <p:spPr>
            <a:xfrm>
              <a:off x="8532440" y="1412776"/>
              <a:ext cx="0" cy="4752528"/>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Rettangolo 15"/>
          <p:cNvSpPr/>
          <p:nvPr/>
        </p:nvSpPr>
        <p:spPr>
          <a:xfrm>
            <a:off x="0" y="0"/>
            <a:ext cx="1259632" cy="47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324544" y="908720"/>
            <a:ext cx="1259632" cy="47667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36512" y="1385392"/>
            <a:ext cx="1259632" cy="4766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180528" y="1844824"/>
            <a:ext cx="1259632" cy="4766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108520" y="2321496"/>
            <a:ext cx="1259632" cy="4766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396552" y="2753544"/>
            <a:ext cx="1259632" cy="4766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Picture 2"/>
          <p:cNvPicPr>
            <a:picLocks noChangeAspect="1" noChangeArrowheads="1"/>
          </p:cNvPicPr>
          <p:nvPr/>
        </p:nvPicPr>
        <p:blipFill>
          <a:blip r:embed="rId4" cstate="print"/>
          <a:srcRect l="57147"/>
          <a:stretch>
            <a:fillRect/>
          </a:stretch>
        </p:blipFill>
        <p:spPr bwMode="auto">
          <a:xfrm>
            <a:off x="5796136" y="0"/>
            <a:ext cx="3347865" cy="1276328"/>
          </a:xfrm>
          <a:prstGeom prst="rect">
            <a:avLst/>
          </a:prstGeom>
          <a:noFill/>
          <a:ln w="9525">
            <a:noFill/>
            <a:miter lim="800000"/>
            <a:headEnd/>
            <a:tailEnd/>
          </a:ln>
        </p:spPr>
      </p:pic>
      <p:sp>
        <p:nvSpPr>
          <p:cNvPr id="15360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53604"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cxnSp>
        <p:nvCxnSpPr>
          <p:cNvPr id="37" name="Connettore 1 36"/>
          <p:cNvCxnSpPr/>
          <p:nvPr/>
        </p:nvCxnSpPr>
        <p:spPr>
          <a:xfrm>
            <a:off x="467544" y="692696"/>
            <a:ext cx="5523353" cy="98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36512" y="3230216"/>
            <a:ext cx="1259632"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180528" y="476672"/>
            <a:ext cx="1259632"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4322" name="AutoShape 2"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4" name="AutoShape 4"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4326" name="AutoShape 6" descr="https://webmail.unime.it/service/home/~/?auth=co&amp;loc=it_IT&amp;id=204482&amp;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4" name="Picture 5" descr="http://www.gruppognosis.it/wp-content/uploads/2015/06/Risk-9001.2015.png"/>
          <p:cNvPicPr>
            <a:picLocks noChangeAspect="1" noChangeArrowheads="1"/>
          </p:cNvPicPr>
          <p:nvPr/>
        </p:nvPicPr>
        <p:blipFill>
          <a:blip r:embed="rId5" cstate="print">
            <a:duotone>
              <a:prstClr val="black"/>
              <a:schemeClr val="accent3">
                <a:tint val="45000"/>
                <a:satMod val="400000"/>
              </a:schemeClr>
            </a:duotone>
          </a:blip>
          <a:srcRect r="7692"/>
          <a:stretch>
            <a:fillRect/>
          </a:stretch>
        </p:blipFill>
        <p:spPr bwMode="auto">
          <a:xfrm>
            <a:off x="1331640" y="1196752"/>
            <a:ext cx="6336704" cy="505270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amond(i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2658</TotalTime>
  <Words>1083</Words>
  <Application>Microsoft Office PowerPoint</Application>
  <PresentationFormat>Presentazione su schermo (4:3)</PresentationFormat>
  <Paragraphs>173</Paragraphs>
  <Slides>31</Slides>
  <Notes>31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31</vt:i4>
      </vt:variant>
    </vt:vector>
  </HeadingPairs>
  <TitlesOfParts>
    <vt:vector size="34" baseType="lpstr">
      <vt:lpstr>Tema di Office</vt:lpstr>
      <vt:lpstr>ClipArt</vt:lpstr>
      <vt:lpstr>Grafico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analisi dei punti di forza di un PDM:   1) valorizzazione delle risorse umane - aumenta il senso di appartenenza   2) standardizzare il processo e condividere le «buone pratiche»: -tra i vari indirizzi- tra classi parallele  3) creazione di un archivio on-line di prove  esperte munite di rubriche valutative  4) migliorare il successo scolastico: INCLUSIONE – RIDUZIONE DELLA DISPERSIONE ED ABBADONO- riduzione sospensione del giudizio – aumento del n° di alunni diplomati con voti medio alti – valorizzazione ed aumento delle delle eccellenze   5) maggiore trasparenza e rendicontabilita’  6) raggiungere le otto competenze chiave europee (2006)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Stello Rodilosso</dc:creator>
  <cp:lastModifiedBy>Docente</cp:lastModifiedBy>
  <cp:revision>5</cp:revision>
  <dcterms:created xsi:type="dcterms:W3CDTF">2015-10-14T12:55:51Z</dcterms:created>
  <dcterms:modified xsi:type="dcterms:W3CDTF">2017-12-20T14:46:13Z</dcterms:modified>
</cp:coreProperties>
</file>